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2" r:id="rId3"/>
    <p:sldId id="257" r:id="rId4"/>
    <p:sldId id="258" r:id="rId5"/>
    <p:sldId id="259" r:id="rId6"/>
    <p:sldId id="260" r:id="rId7"/>
    <p:sldId id="261" r:id="rId8"/>
    <p:sldId id="263" r:id="rId9"/>
    <p:sldId id="266" r:id="rId10"/>
    <p:sldId id="264" r:id="rId11"/>
    <p:sldId id="265"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76720"/>
  </p:normalViewPr>
  <p:slideViewPr>
    <p:cSldViewPr snapToGrid="0" snapToObjects="1">
      <p:cViewPr varScale="1">
        <p:scale>
          <a:sx n="81" d="100"/>
          <a:sy n="81" d="100"/>
        </p:scale>
        <p:origin x="23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06BAE-708F-5340-A330-5E18B5F4CB6E}" type="datetimeFigureOut">
              <a:rPr kumimoji="1" lang="zh-CN" altLang="en-US" smtClean="0"/>
              <a:t>2021/3/31</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EC5248-E9F0-2347-9C35-ECA81C0F0C3D}" type="slidenum">
              <a:rPr kumimoji="1" lang="zh-CN" altLang="en-US" smtClean="0"/>
              <a:t>‹#›</a:t>
            </a:fld>
            <a:endParaRPr kumimoji="1" lang="zh-CN" altLang="en-US"/>
          </a:p>
        </p:txBody>
      </p:sp>
    </p:spTree>
    <p:extLst>
      <p:ext uri="{BB962C8B-B14F-4D97-AF65-F5344CB8AC3E}">
        <p14:creationId xmlns:p14="http://schemas.microsoft.com/office/powerpoint/2010/main" val="3140261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Tips</a:t>
            </a:r>
            <a:r>
              <a:rPr lang="zh-CN" altLang="en-US" dirty="0"/>
              <a:t>：</a:t>
            </a:r>
            <a:r>
              <a:rPr lang="en-US" altLang="zh-CN" dirty="0"/>
              <a:t>30-45</a:t>
            </a:r>
            <a:r>
              <a:rPr lang="zh-CN" altLang="zh-CN" dirty="0"/>
              <a:t>分钟，在计算最大氧亏的基础上，记录</a:t>
            </a:r>
            <a:r>
              <a:rPr lang="en-US" altLang="zh-CN" dirty="0"/>
              <a:t>10-15</a:t>
            </a:r>
            <a:r>
              <a:rPr lang="zh-CN" altLang="zh-CN" dirty="0"/>
              <a:t>个值的组合。</a:t>
            </a:r>
            <a:r>
              <a:rPr lang="en-US" altLang="zh-CN" dirty="0"/>
              <a:t>20-35</a:t>
            </a:r>
            <a:r>
              <a:rPr lang="zh-CN" altLang="zh-CN" dirty="0"/>
              <a:t>岁成年男性非运动员的最大氧亏通常不超过</a:t>
            </a:r>
            <a:r>
              <a:rPr lang="en-US" altLang="zh-CN" dirty="0"/>
              <a:t>70-110ml/kg</a:t>
            </a:r>
            <a:r>
              <a:rPr lang="zh-CN" altLang="zh-CN" dirty="0"/>
              <a:t>。随着年龄的增长，每年下降</a:t>
            </a:r>
            <a:r>
              <a:rPr lang="en-US" altLang="zh-CN" dirty="0"/>
              <a:t>1%</a:t>
            </a:r>
            <a:r>
              <a:rPr lang="zh-CN" altLang="zh-CN" dirty="0"/>
              <a:t>左右。女性的最大氧亏比男性平均低</a:t>
            </a:r>
            <a:r>
              <a:rPr lang="en-US" altLang="zh-CN" dirty="0"/>
              <a:t>30-40%</a:t>
            </a:r>
            <a:r>
              <a:rPr lang="zh-CN" altLang="zh-CN" dirty="0"/>
              <a:t>。</a:t>
            </a:r>
          </a:p>
          <a:p>
            <a:r>
              <a:rPr kumimoji="1" lang="en" altLang="zh-CN" dirty="0"/>
              <a:t>30-45 minutes to record a combination of 10-15 values on the basis of calculating the maximum oxygen loss. The maximum oxygen loss for non-athletes of adult males aged 20-35 years is usually no more than 70-110 ml/kg. As you get older, it decreases by about 1% a year. Women's maximum oxygen loss is 30-40% lower than men's on average.
</a:t>
            </a:r>
            <a:endParaRPr kumimoji="1" lang="zh-CN" altLang="en-US" dirty="0"/>
          </a:p>
        </p:txBody>
      </p:sp>
      <p:sp>
        <p:nvSpPr>
          <p:cNvPr id="4" name="灯片编号占位符 3"/>
          <p:cNvSpPr>
            <a:spLocks noGrp="1"/>
          </p:cNvSpPr>
          <p:nvPr>
            <p:ph type="sldNum" sz="quarter" idx="5"/>
          </p:nvPr>
        </p:nvSpPr>
        <p:spPr/>
        <p:txBody>
          <a:bodyPr/>
          <a:lstStyle/>
          <a:p>
            <a:fld id="{4DEC5248-E9F0-2347-9C35-ECA81C0F0C3D}" type="slidenum">
              <a:rPr kumimoji="1" lang="zh-CN" altLang="en-US" smtClean="0"/>
              <a:t>4</a:t>
            </a:fld>
            <a:endParaRPr kumimoji="1" lang="zh-CN" altLang="en-US"/>
          </a:p>
        </p:txBody>
      </p:sp>
    </p:spTree>
    <p:extLst>
      <p:ext uri="{BB962C8B-B14F-4D97-AF65-F5344CB8AC3E}">
        <p14:creationId xmlns:p14="http://schemas.microsoft.com/office/powerpoint/2010/main" val="3402710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Tips</a:t>
            </a:r>
            <a:r>
              <a:rPr lang="zh-CN" altLang="en-US" dirty="0"/>
              <a:t>：</a:t>
            </a:r>
            <a:r>
              <a:rPr lang="zh-CN" altLang="zh-CN" dirty="0"/>
              <a:t>健康（重要活动年龄规范的指标规范和生物体的可持续性程度对不利外部影响）</a:t>
            </a:r>
            <a:endParaRPr lang="en-US" altLang="zh-CN" dirty="0"/>
          </a:p>
          <a:p>
            <a:r>
              <a:rPr lang="en" altLang="zh-CN" dirty="0"/>
              <a:t>Health (indicator specifications for age norms for important activities and adverse external impacts on the sustainability of organisms)</a:t>
            </a:r>
            <a:endParaRPr kumimoji="1" lang="zh-CN" altLang="en-US" dirty="0"/>
          </a:p>
        </p:txBody>
      </p:sp>
      <p:sp>
        <p:nvSpPr>
          <p:cNvPr id="4" name="灯片编号占位符 3"/>
          <p:cNvSpPr>
            <a:spLocks noGrp="1"/>
          </p:cNvSpPr>
          <p:nvPr>
            <p:ph type="sldNum" sz="quarter" idx="5"/>
          </p:nvPr>
        </p:nvSpPr>
        <p:spPr/>
        <p:txBody>
          <a:bodyPr/>
          <a:lstStyle/>
          <a:p>
            <a:fld id="{4DEC5248-E9F0-2347-9C35-ECA81C0F0C3D}" type="slidenum">
              <a:rPr kumimoji="1" lang="zh-CN" altLang="en-US" smtClean="0"/>
              <a:t>5</a:t>
            </a:fld>
            <a:endParaRPr kumimoji="1" lang="zh-CN" altLang="en-US"/>
          </a:p>
        </p:txBody>
      </p:sp>
    </p:spTree>
    <p:extLst>
      <p:ext uri="{BB962C8B-B14F-4D97-AF65-F5344CB8AC3E}">
        <p14:creationId xmlns:p14="http://schemas.microsoft.com/office/powerpoint/2010/main" val="632618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Tips</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如果</a:t>
            </a:r>
            <a:r>
              <a:rPr lang="en-US" altLang="zh-CN" sz="1200" kern="1200" dirty="0">
                <a:solidFill>
                  <a:schemeClr val="tx1"/>
                </a:solidFill>
                <a:effectLst/>
                <a:latin typeface="+mn-lt"/>
                <a:ea typeface="+mn-ea"/>
                <a:cs typeface="+mn-cs"/>
              </a:rPr>
              <a:t>IGST</a:t>
            </a:r>
            <a:r>
              <a:rPr lang="zh-CN" altLang="zh-CN" sz="1200" kern="1200" dirty="0">
                <a:solidFill>
                  <a:schemeClr val="tx1"/>
                </a:solidFill>
                <a:effectLst/>
                <a:latin typeface="+mn-lt"/>
                <a:ea typeface="+mn-ea"/>
                <a:cs typeface="+mn-cs"/>
              </a:rPr>
              <a:t>低于</a:t>
            </a:r>
            <a:r>
              <a:rPr lang="en-US" altLang="zh-CN" sz="1200" kern="1200" dirty="0">
                <a:solidFill>
                  <a:schemeClr val="tx1"/>
                </a:solidFill>
                <a:effectLst/>
                <a:latin typeface="+mn-lt"/>
                <a:ea typeface="+mn-ea"/>
                <a:cs typeface="+mn-cs"/>
              </a:rPr>
              <a:t>55</a:t>
            </a:r>
            <a:r>
              <a:rPr lang="zh-CN" altLang="zh-CN" sz="1200" kern="1200" dirty="0">
                <a:solidFill>
                  <a:schemeClr val="tx1"/>
                </a:solidFill>
                <a:effectLst/>
                <a:latin typeface="+mn-lt"/>
                <a:ea typeface="+mn-ea"/>
                <a:cs typeface="+mn-cs"/>
              </a:rPr>
              <a:t>，低于平均水平为</a:t>
            </a:r>
            <a:r>
              <a:rPr lang="en-US" altLang="zh-CN" sz="1200" kern="1200" dirty="0">
                <a:solidFill>
                  <a:schemeClr val="tx1"/>
                </a:solidFill>
                <a:effectLst/>
                <a:latin typeface="+mn-lt"/>
                <a:ea typeface="+mn-ea"/>
                <a:cs typeface="+mn-cs"/>
              </a:rPr>
              <a:t>55-64</a:t>
            </a:r>
            <a:r>
              <a:rPr lang="zh-CN" altLang="zh-CN" sz="1200" kern="1200" dirty="0">
                <a:solidFill>
                  <a:schemeClr val="tx1"/>
                </a:solidFill>
                <a:effectLst/>
                <a:latin typeface="+mn-lt"/>
                <a:ea typeface="+mn-ea"/>
                <a:cs typeface="+mn-cs"/>
              </a:rPr>
              <a:t>，平均水平为</a:t>
            </a:r>
            <a:r>
              <a:rPr lang="en-US" altLang="zh-CN" sz="1200" kern="1200" dirty="0">
                <a:solidFill>
                  <a:schemeClr val="tx1"/>
                </a:solidFill>
                <a:effectLst/>
                <a:latin typeface="+mn-lt"/>
                <a:ea typeface="+mn-ea"/>
                <a:cs typeface="+mn-cs"/>
              </a:rPr>
              <a:t>65-79</a:t>
            </a:r>
            <a:r>
              <a:rPr lang="zh-CN" altLang="zh-CN" sz="1200" kern="1200" dirty="0">
                <a:solidFill>
                  <a:schemeClr val="tx1"/>
                </a:solidFill>
                <a:effectLst/>
                <a:latin typeface="+mn-lt"/>
                <a:ea typeface="+mn-ea"/>
                <a:cs typeface="+mn-cs"/>
              </a:rPr>
              <a:t>，良好为</a:t>
            </a:r>
            <a:r>
              <a:rPr lang="en-US" altLang="zh-CN" sz="1200" kern="1200" dirty="0">
                <a:solidFill>
                  <a:schemeClr val="tx1"/>
                </a:solidFill>
                <a:effectLst/>
                <a:latin typeface="+mn-lt"/>
                <a:ea typeface="+mn-ea"/>
                <a:cs typeface="+mn-cs"/>
              </a:rPr>
              <a:t>80-89</a:t>
            </a:r>
            <a:r>
              <a:rPr lang="zh-CN" altLang="zh-CN" sz="1200" kern="1200" dirty="0">
                <a:solidFill>
                  <a:schemeClr val="tx1"/>
                </a:solidFill>
                <a:effectLst/>
                <a:latin typeface="+mn-lt"/>
                <a:ea typeface="+mn-ea"/>
                <a:cs typeface="+mn-cs"/>
              </a:rPr>
              <a:t>，以及优异</a:t>
            </a:r>
            <a:r>
              <a:rPr lang="en-US" altLang="zh-CN" sz="1200" kern="1200" dirty="0">
                <a:solidFill>
                  <a:schemeClr val="tx1"/>
                </a:solidFill>
                <a:effectLst/>
                <a:latin typeface="+mn-lt"/>
                <a:ea typeface="+mn-ea"/>
                <a:cs typeface="+mn-cs"/>
              </a:rPr>
              <a:t>-90</a:t>
            </a:r>
            <a:r>
              <a:rPr lang="zh-CN" altLang="zh-CN" sz="1200" kern="1200" dirty="0">
                <a:solidFill>
                  <a:schemeClr val="tx1"/>
                </a:solidFill>
                <a:effectLst/>
                <a:latin typeface="+mn-lt"/>
                <a:ea typeface="+mn-ea"/>
                <a:cs typeface="+mn-cs"/>
              </a:rPr>
              <a:t>或更高，则身体机能被评估为较弱。</a:t>
            </a:r>
            <a:r>
              <a:rPr lang="en" altLang="zh-CN" sz="1200" kern="1200" dirty="0">
                <a:solidFill>
                  <a:schemeClr val="tx1"/>
                </a:solidFill>
                <a:effectLst/>
                <a:latin typeface="+mn-lt"/>
                <a:ea typeface="+mn-ea"/>
                <a:cs typeface="+mn-cs"/>
              </a:rPr>
              <a:t>If IGST is below 55, below average 55-64, average is 65-79, good is 80-89, and excellent -90 or higher, then physical function is assessed as weak. 
</a:t>
            </a:r>
            <a:r>
              <a:rPr lang="zh-CN" altLang="zh-CN" dirty="0">
                <a:effectLst/>
              </a:rPr>
              <a:t> </a:t>
            </a:r>
            <a:endParaRPr kumimoji="1" lang="zh-CN" altLang="en-US" dirty="0"/>
          </a:p>
        </p:txBody>
      </p:sp>
      <p:sp>
        <p:nvSpPr>
          <p:cNvPr id="4" name="灯片编号占位符 3"/>
          <p:cNvSpPr>
            <a:spLocks noGrp="1"/>
          </p:cNvSpPr>
          <p:nvPr>
            <p:ph type="sldNum" sz="quarter" idx="5"/>
          </p:nvPr>
        </p:nvSpPr>
        <p:spPr/>
        <p:txBody>
          <a:bodyPr/>
          <a:lstStyle/>
          <a:p>
            <a:fld id="{4DEC5248-E9F0-2347-9C35-ECA81C0F0C3D}" type="slidenum">
              <a:rPr kumimoji="1" lang="zh-CN" altLang="en-US" smtClean="0"/>
              <a:t>6</a:t>
            </a:fld>
            <a:endParaRPr kumimoji="1" lang="zh-CN" altLang="en-US"/>
          </a:p>
        </p:txBody>
      </p:sp>
    </p:spTree>
    <p:extLst>
      <p:ext uri="{BB962C8B-B14F-4D97-AF65-F5344CB8AC3E}">
        <p14:creationId xmlns:p14="http://schemas.microsoft.com/office/powerpoint/2010/main" val="1998489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Tips</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测试方法：在受试者以舒适的坐姿坐着休息几分钟后，开始。休息几分钟后，确定</a:t>
            </a:r>
            <a:r>
              <a:rPr lang="en-US" altLang="zh-CN" sz="1200" kern="1200" dirty="0">
                <a:solidFill>
                  <a:schemeClr val="tx1"/>
                </a:solidFill>
                <a:effectLst/>
                <a:latin typeface="+mn-lt"/>
                <a:ea typeface="+mn-ea"/>
                <a:cs typeface="+mn-cs"/>
              </a:rPr>
              <a:t>1</a:t>
            </a:r>
            <a:r>
              <a:rPr lang="zh-CN" altLang="zh-CN" sz="1200" kern="1200" dirty="0">
                <a:solidFill>
                  <a:schemeClr val="tx1"/>
                </a:solidFill>
                <a:effectLst/>
                <a:latin typeface="+mn-lt"/>
                <a:ea typeface="+mn-ea"/>
                <a:cs typeface="+mn-cs"/>
              </a:rPr>
              <a:t>分钟内的心率（</a:t>
            </a:r>
            <a:r>
              <a:rPr lang="en-US" altLang="zh-CN" sz="1200" kern="1200" dirty="0">
                <a:solidFill>
                  <a:schemeClr val="tx1"/>
                </a:solidFill>
                <a:effectLst/>
                <a:latin typeface="+mn-lt"/>
                <a:ea typeface="+mn-ea"/>
                <a:cs typeface="+mn-cs"/>
              </a:rPr>
              <a:t>HR1</a:t>
            </a:r>
            <a:r>
              <a:rPr lang="zh-CN" altLang="zh-CN" sz="1200" kern="1200" dirty="0">
                <a:solidFill>
                  <a:schemeClr val="tx1"/>
                </a:solidFill>
                <a:effectLst/>
                <a:latin typeface="+mn-lt"/>
                <a:ea typeface="+mn-ea"/>
                <a:cs typeface="+mn-cs"/>
              </a:rPr>
              <a:t>）。然后再上台阶</a:t>
            </a:r>
            <a:r>
              <a:rPr lang="en-US" altLang="zh-CN" sz="1200" kern="1200" dirty="0">
                <a:solidFill>
                  <a:schemeClr val="tx1"/>
                </a:solidFill>
                <a:effectLst/>
                <a:latin typeface="+mn-lt"/>
                <a:ea typeface="+mn-ea"/>
                <a:cs typeface="+mn-cs"/>
              </a:rPr>
              <a:t>2</a:t>
            </a:r>
            <a:r>
              <a:rPr lang="zh-CN" altLang="zh-CN" sz="1200" kern="1200" dirty="0">
                <a:solidFill>
                  <a:schemeClr val="tx1"/>
                </a:solidFill>
                <a:effectLst/>
                <a:latin typeface="+mn-lt"/>
                <a:ea typeface="+mn-ea"/>
                <a:cs typeface="+mn-cs"/>
              </a:rPr>
              <a:t>分钟。上升速度是恒定的，等于每</a:t>
            </a:r>
            <a:r>
              <a:rPr lang="en-US" altLang="zh-CN" sz="1200" kern="1200" dirty="0">
                <a:solidFill>
                  <a:schemeClr val="tx1"/>
                </a:solidFill>
                <a:effectLst/>
                <a:latin typeface="+mn-lt"/>
                <a:ea typeface="+mn-ea"/>
                <a:cs typeface="+mn-cs"/>
              </a:rPr>
              <a:t>1</a:t>
            </a:r>
            <a:r>
              <a:rPr lang="zh-CN" altLang="zh-CN" sz="1200" kern="1200" dirty="0">
                <a:solidFill>
                  <a:schemeClr val="tx1"/>
                </a:solidFill>
                <a:effectLst/>
                <a:latin typeface="+mn-lt"/>
                <a:ea typeface="+mn-ea"/>
                <a:cs typeface="+mn-cs"/>
              </a:rPr>
              <a:t>分钟</a:t>
            </a:r>
            <a:r>
              <a:rPr lang="en-US" altLang="zh-CN" sz="1200" kern="1200" dirty="0">
                <a:solidFill>
                  <a:schemeClr val="tx1"/>
                </a:solidFill>
                <a:effectLst/>
                <a:latin typeface="+mn-lt"/>
                <a:ea typeface="+mn-ea"/>
                <a:cs typeface="+mn-cs"/>
              </a:rPr>
              <a:t>25</a:t>
            </a:r>
            <a:r>
              <a:rPr lang="zh-CN" altLang="zh-CN" sz="1200" kern="1200" dirty="0">
                <a:solidFill>
                  <a:schemeClr val="tx1"/>
                </a:solidFill>
                <a:effectLst/>
                <a:latin typeface="+mn-lt"/>
                <a:ea typeface="+mn-ea"/>
                <a:cs typeface="+mn-cs"/>
              </a:rPr>
              <a:t>个循环（循环由上升计划中规定的</a:t>
            </a:r>
            <a:r>
              <a:rPr lang="en-US" altLang="zh-CN" sz="1200" kern="1200" dirty="0">
                <a:solidFill>
                  <a:schemeClr val="tx1"/>
                </a:solidFill>
                <a:effectLst/>
                <a:latin typeface="+mn-lt"/>
                <a:ea typeface="+mn-ea"/>
                <a:cs typeface="+mn-cs"/>
              </a:rPr>
              <a:t>4</a:t>
            </a:r>
            <a:r>
              <a:rPr lang="zh-CN" altLang="zh-CN" sz="1200" kern="1200" dirty="0">
                <a:solidFill>
                  <a:schemeClr val="tx1"/>
                </a:solidFill>
                <a:effectLst/>
                <a:latin typeface="+mn-lt"/>
                <a:ea typeface="+mn-ea"/>
                <a:cs typeface="+mn-cs"/>
              </a:rPr>
              <a:t>个步骤组成）。然后以每分钟</a:t>
            </a:r>
            <a:r>
              <a:rPr lang="en-US" altLang="zh-CN" sz="1200" kern="1200" dirty="0">
                <a:solidFill>
                  <a:schemeClr val="tx1"/>
                </a:solidFill>
                <a:effectLst/>
                <a:latin typeface="+mn-lt"/>
                <a:ea typeface="+mn-ea"/>
                <a:cs typeface="+mn-cs"/>
              </a:rPr>
              <a:t>25</a:t>
            </a:r>
            <a:r>
              <a:rPr lang="zh-CN" altLang="zh-CN" sz="1200" kern="1200" dirty="0">
                <a:solidFill>
                  <a:schemeClr val="tx1"/>
                </a:solidFill>
                <a:effectLst/>
                <a:latin typeface="+mn-lt"/>
                <a:ea typeface="+mn-ea"/>
                <a:cs typeface="+mn-cs"/>
              </a:rPr>
              <a:t>个循环的稳定速度开始（这包括</a:t>
            </a:r>
            <a:r>
              <a:rPr lang="en-US" altLang="zh-CN" sz="1200" kern="1200" dirty="0">
                <a:solidFill>
                  <a:schemeClr val="tx1"/>
                </a:solidFill>
                <a:effectLst/>
                <a:latin typeface="+mn-lt"/>
                <a:ea typeface="+mn-ea"/>
                <a:cs typeface="+mn-cs"/>
              </a:rPr>
              <a:t>4</a:t>
            </a:r>
            <a:r>
              <a:rPr lang="zh-CN" altLang="zh-CN" sz="1200" kern="1200" dirty="0">
                <a:solidFill>
                  <a:schemeClr val="tx1"/>
                </a:solidFill>
                <a:effectLst/>
                <a:latin typeface="+mn-lt"/>
                <a:ea typeface="+mn-ea"/>
                <a:cs typeface="+mn-cs"/>
              </a:rPr>
              <a:t>个步骤，节拍器要求的速度是</a:t>
            </a:r>
            <a:r>
              <a:rPr lang="en-US" altLang="zh-CN" sz="1200" kern="1200" dirty="0">
                <a:solidFill>
                  <a:schemeClr val="tx1"/>
                </a:solidFill>
                <a:effectLst/>
                <a:latin typeface="+mn-lt"/>
                <a:ea typeface="+mn-ea"/>
                <a:cs typeface="+mn-cs"/>
              </a:rPr>
              <a:t>100 bpm</a:t>
            </a:r>
            <a:r>
              <a:rPr lang="zh-CN" altLang="zh-CN" sz="1200" kern="1200" dirty="0">
                <a:solidFill>
                  <a:schemeClr val="tx1"/>
                </a:solidFill>
                <a:effectLst/>
                <a:latin typeface="+mn-lt"/>
                <a:ea typeface="+mn-ea"/>
                <a:cs typeface="+mn-cs"/>
              </a:rPr>
              <a:t>）。结束后，受试者坐下来，计算心率。恢复期头</a:t>
            </a:r>
            <a:r>
              <a:rPr lang="en-US" altLang="zh-CN" sz="1200" kern="1200" dirty="0">
                <a:solidFill>
                  <a:schemeClr val="tx1"/>
                </a:solidFill>
                <a:effectLst/>
                <a:latin typeface="+mn-lt"/>
                <a:ea typeface="+mn-ea"/>
                <a:cs typeface="+mn-cs"/>
              </a:rPr>
              <a:t>10</a:t>
            </a:r>
            <a:r>
              <a:rPr lang="zh-CN" altLang="zh-CN" sz="1200" kern="1200" dirty="0">
                <a:solidFill>
                  <a:schemeClr val="tx1"/>
                </a:solidFill>
                <a:effectLst/>
                <a:latin typeface="+mn-lt"/>
                <a:ea typeface="+mn-ea"/>
                <a:cs typeface="+mn-cs"/>
              </a:rPr>
              <a:t>秒内的心动次数。所得值在然后乘以</a:t>
            </a:r>
            <a:r>
              <a:rPr lang="en-US" altLang="zh-CN" sz="1200" kern="1200" dirty="0">
                <a:solidFill>
                  <a:schemeClr val="tx1"/>
                </a:solidFill>
                <a:effectLst/>
                <a:latin typeface="+mn-lt"/>
                <a:ea typeface="+mn-ea"/>
                <a:cs typeface="+mn-cs"/>
              </a:rPr>
              <a:t>6</a:t>
            </a:r>
            <a:r>
              <a:rPr lang="zh-CN" altLang="zh-CN" sz="1200" kern="1200" dirty="0">
                <a:solidFill>
                  <a:schemeClr val="tx1"/>
                </a:solidFill>
                <a:effectLst/>
                <a:latin typeface="+mn-lt"/>
                <a:ea typeface="+mn-ea"/>
                <a:cs typeface="+mn-cs"/>
              </a:rPr>
              <a:t>，计算出工作后的脉率（</a:t>
            </a:r>
            <a:r>
              <a:rPr lang="en-US" altLang="zh-CN" sz="1200" kern="1200" dirty="0">
                <a:solidFill>
                  <a:schemeClr val="tx1"/>
                </a:solidFill>
                <a:effectLst/>
                <a:latin typeface="+mn-lt"/>
                <a:ea typeface="+mn-ea"/>
                <a:cs typeface="+mn-cs"/>
              </a:rPr>
              <a:t>HR2</a:t>
            </a:r>
            <a:r>
              <a:rPr lang="zh-CN" altLang="zh-CN" sz="1200" kern="1200" dirty="0">
                <a:solidFill>
                  <a:schemeClr val="tx1"/>
                </a:solidFill>
                <a:effectLst/>
                <a:latin typeface="+mn-lt"/>
                <a:ea typeface="+mn-ea"/>
                <a:cs typeface="+mn-cs"/>
              </a:rPr>
              <a:t>）。</a:t>
            </a:r>
          </a:p>
          <a:p>
            <a:r>
              <a:rPr kumimoji="1" lang="en" altLang="zh-CN" dirty="0"/>
              <a:t>Test method: Start after the subjects sit comfortably and rest for a few minutes. After a few minutes of rest, determine the heart rate (HR1) within 1 minute. Then go up the steps for 2 minutes. The rate of as rise is constant, equal to 25 cycles per minute (the cycle consists of the four steps specified in the ass rise plan). It then starts at a steady speed of 25 cycles per minute (this includes 4 steps, and the beater requires a speed of 100 bpm). At the end, the subjects sat down and calculated their heart rate. Number of </a:t>
            </a:r>
            <a:r>
              <a:rPr kumimoji="1" lang="en" altLang="zh-CN" dirty="0" err="1"/>
              <a:t>heartbes</a:t>
            </a:r>
            <a:r>
              <a:rPr kumimoji="1" lang="en" altLang="zh-CN" dirty="0"/>
              <a:t> in the first 10 seconds of the recovery period. The resulting value is then multiplied by 6 to calculate the pulse rate (HR2) after operation.
</a:t>
            </a:r>
            <a:endParaRPr kumimoji="1" lang="zh-CN" altLang="en-US" dirty="0"/>
          </a:p>
        </p:txBody>
      </p:sp>
      <p:sp>
        <p:nvSpPr>
          <p:cNvPr id="4" name="灯片编号占位符 3"/>
          <p:cNvSpPr>
            <a:spLocks noGrp="1"/>
          </p:cNvSpPr>
          <p:nvPr>
            <p:ph type="sldNum" sz="quarter" idx="5"/>
          </p:nvPr>
        </p:nvSpPr>
        <p:spPr/>
        <p:txBody>
          <a:bodyPr/>
          <a:lstStyle/>
          <a:p>
            <a:fld id="{4DEC5248-E9F0-2347-9C35-ECA81C0F0C3D}" type="slidenum">
              <a:rPr kumimoji="1" lang="zh-CN" altLang="en-US" smtClean="0"/>
              <a:t>7</a:t>
            </a:fld>
            <a:endParaRPr kumimoji="1" lang="zh-CN" altLang="en-US"/>
          </a:p>
        </p:txBody>
      </p:sp>
    </p:spTree>
    <p:extLst>
      <p:ext uri="{BB962C8B-B14F-4D97-AF65-F5344CB8AC3E}">
        <p14:creationId xmlns:p14="http://schemas.microsoft.com/office/powerpoint/2010/main" val="4059458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Tips</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将上述六个项目的结果相加，即为最终得分。总数</a:t>
            </a:r>
            <a:r>
              <a:rPr lang="en-US" altLang="zh-CN" sz="1200" kern="1200" dirty="0">
                <a:solidFill>
                  <a:schemeClr val="tx1"/>
                </a:solidFill>
                <a:effectLst/>
                <a:latin typeface="+mn-lt"/>
                <a:ea typeface="+mn-ea"/>
                <a:cs typeface="+mn-cs"/>
              </a:rPr>
              <a:t>500</a:t>
            </a:r>
            <a:r>
              <a:rPr lang="zh-CN" altLang="zh-CN" sz="1200" kern="1200" dirty="0">
                <a:solidFill>
                  <a:schemeClr val="tx1"/>
                </a:solidFill>
                <a:effectLst/>
                <a:latin typeface="+mn-lt"/>
                <a:ea typeface="+mn-ea"/>
                <a:cs typeface="+mn-cs"/>
              </a:rPr>
              <a:t>以上为</a:t>
            </a: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低</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450-500</a:t>
            </a:r>
            <a:r>
              <a:rPr lang="zh-CN" altLang="zh-CN" sz="1200" kern="1200" dirty="0">
                <a:solidFill>
                  <a:schemeClr val="tx1"/>
                </a:solidFill>
                <a:effectLst/>
                <a:latin typeface="+mn-lt"/>
                <a:ea typeface="+mn-ea"/>
                <a:cs typeface="+mn-cs"/>
              </a:rPr>
              <a:t>为</a:t>
            </a: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一般以下</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400-450</a:t>
            </a:r>
            <a:r>
              <a:rPr lang="zh-CN" altLang="zh-CN" sz="1200" kern="1200" dirty="0">
                <a:solidFill>
                  <a:schemeClr val="tx1"/>
                </a:solidFill>
                <a:effectLst/>
                <a:latin typeface="+mn-lt"/>
                <a:ea typeface="+mn-ea"/>
                <a:cs typeface="+mn-cs"/>
              </a:rPr>
              <a:t>为</a:t>
            </a: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一般</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350-400</a:t>
            </a:r>
            <a:r>
              <a:rPr lang="zh-CN" altLang="zh-CN" sz="1200" kern="1200" dirty="0">
                <a:solidFill>
                  <a:schemeClr val="tx1"/>
                </a:solidFill>
                <a:effectLst/>
                <a:latin typeface="+mn-lt"/>
                <a:ea typeface="+mn-ea"/>
                <a:cs typeface="+mn-cs"/>
              </a:rPr>
              <a:t>为</a:t>
            </a: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一般以上</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350</a:t>
            </a:r>
            <a:r>
              <a:rPr lang="zh-CN" altLang="zh-CN" sz="1200" kern="1200" dirty="0">
                <a:solidFill>
                  <a:schemeClr val="tx1"/>
                </a:solidFill>
                <a:effectLst/>
                <a:latin typeface="+mn-lt"/>
                <a:ea typeface="+mn-ea"/>
                <a:cs typeface="+mn-cs"/>
              </a:rPr>
              <a:t>以下为</a:t>
            </a: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高</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a:p>
            <a:r>
              <a:rPr lang="zh-CN" altLang="zh-CN" dirty="0">
                <a:effectLst/>
              </a:rPr>
              <a:t> </a:t>
            </a:r>
            <a:r>
              <a:rPr lang="en" altLang="zh-CN" dirty="0">
                <a:effectLst/>
              </a:rPr>
              <a:t>Add up the results of the six items mentioned above, i.e. the final score. The total number of more than 500 is "low", 450-500 is "general below", 400-450 is "general", 350-400 is "general above" and below 350 is "high". 
</a:t>
            </a:r>
            <a:endParaRPr kumimoji="1" lang="zh-CN" altLang="en-US" dirty="0"/>
          </a:p>
        </p:txBody>
      </p:sp>
      <p:sp>
        <p:nvSpPr>
          <p:cNvPr id="4" name="灯片编号占位符 3"/>
          <p:cNvSpPr>
            <a:spLocks noGrp="1"/>
          </p:cNvSpPr>
          <p:nvPr>
            <p:ph type="sldNum" sz="quarter" idx="5"/>
          </p:nvPr>
        </p:nvSpPr>
        <p:spPr/>
        <p:txBody>
          <a:bodyPr/>
          <a:lstStyle/>
          <a:p>
            <a:fld id="{4DEC5248-E9F0-2347-9C35-ECA81C0F0C3D}" type="slidenum">
              <a:rPr kumimoji="1" lang="zh-CN" altLang="en-US" smtClean="0"/>
              <a:t>8</a:t>
            </a:fld>
            <a:endParaRPr kumimoji="1" lang="zh-CN" altLang="en-US"/>
          </a:p>
        </p:txBody>
      </p:sp>
    </p:spTree>
    <p:extLst>
      <p:ext uri="{BB962C8B-B14F-4D97-AF65-F5344CB8AC3E}">
        <p14:creationId xmlns:p14="http://schemas.microsoft.com/office/powerpoint/2010/main" val="369218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F2A58F-A041-4747-AC75-57D354C823CC}"/>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FF7FCB30-544F-AF41-9457-C577776C95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CA47F2FA-18CC-DF4D-93F5-8B701588BCB8}"/>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5" name="页脚占位符 4">
            <a:extLst>
              <a:ext uri="{FF2B5EF4-FFF2-40B4-BE49-F238E27FC236}">
                <a16:creationId xmlns:a16="http://schemas.microsoft.com/office/drawing/2014/main" id="{9C69F01F-9821-9A4C-A3FA-56A01D0F2D07}"/>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FFB79DA7-725E-F040-B988-6ADC95C9E052}"/>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61352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BCD139-D871-D944-A8D8-41BDD96F5CC8}"/>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159A0DDE-0B63-8147-B9AA-FCF6B63C3B4E}"/>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31703652-CAA3-C74C-8D2F-A30D617F1B6C}"/>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5" name="页脚占位符 4">
            <a:extLst>
              <a:ext uri="{FF2B5EF4-FFF2-40B4-BE49-F238E27FC236}">
                <a16:creationId xmlns:a16="http://schemas.microsoft.com/office/drawing/2014/main" id="{067040AF-0091-7F4B-83A0-47EAA62D2E8C}"/>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A7376CBC-5879-C048-B642-E204648B40B7}"/>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3016910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953528A-12DA-6C43-BD3F-C4F8F1BDC6A2}"/>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713FC457-D13E-7741-AF23-5F84CD495339}"/>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E18E1DC9-1654-EA40-A32A-EF9EF165212F}"/>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5" name="页脚占位符 4">
            <a:extLst>
              <a:ext uri="{FF2B5EF4-FFF2-40B4-BE49-F238E27FC236}">
                <a16:creationId xmlns:a16="http://schemas.microsoft.com/office/drawing/2014/main" id="{2F7A1D76-5CDE-6643-A9F5-C126F8517ED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FA07D8B5-24D2-A448-AE0C-9BE583262E9C}"/>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851554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4B7C93-986E-5F4C-B799-21F5A5EC8DAA}"/>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D846DF32-F252-E742-A8B9-3D1C5DB29066}"/>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CA9D8B89-A662-2F4D-B452-0DCEE0AD8BC9}"/>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5" name="页脚占位符 4">
            <a:extLst>
              <a:ext uri="{FF2B5EF4-FFF2-40B4-BE49-F238E27FC236}">
                <a16:creationId xmlns:a16="http://schemas.microsoft.com/office/drawing/2014/main" id="{F27BE885-B108-B14C-B55B-C1752F1A7D4D}"/>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418E8C60-5476-F94A-8545-9CD280DC8C35}"/>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94068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C7988F-9139-9343-A63A-7B9AAE84998B}"/>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DAC844FA-7269-8D46-8187-A332B70197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3B9D4D8C-6E64-544E-AC52-F1197FDBFA82}"/>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5" name="页脚占位符 4">
            <a:extLst>
              <a:ext uri="{FF2B5EF4-FFF2-40B4-BE49-F238E27FC236}">
                <a16:creationId xmlns:a16="http://schemas.microsoft.com/office/drawing/2014/main" id="{4EE77A82-D4D2-F34B-9400-14646B96126C}"/>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D269C3BB-0691-0F43-800E-31C92BDF0B29}"/>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167415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5171A5-9723-8F41-9A3B-1E40BBF37BEC}"/>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0F6B3205-8A6B-5241-BA4E-ED9DDB56D79A}"/>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CC289BC1-4559-F448-A619-BA43D910BDB3}"/>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DE56BB18-EE08-2049-B22A-D4F5AC4331AD}"/>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6" name="页脚占位符 5">
            <a:extLst>
              <a:ext uri="{FF2B5EF4-FFF2-40B4-BE49-F238E27FC236}">
                <a16:creationId xmlns:a16="http://schemas.microsoft.com/office/drawing/2014/main" id="{5F276FF9-1D38-1C40-8656-AA7589CF48D3}"/>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76EFFB43-250F-CD47-9EC7-D0E096A260DE}"/>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142871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052C74-212E-7A49-B147-8B27A630A770}"/>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11896011-C594-9E48-AB39-4567157D4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77A16EED-3422-4043-8AB7-2C5D6A439B24}"/>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331C7101-C3D7-DE42-985B-DA960B57D1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196242DF-44B3-A047-8019-EEEE3B17BE33}"/>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1603F80D-4CE8-D14B-B4C6-734CE5EA98AC}"/>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8" name="页脚占位符 7">
            <a:extLst>
              <a:ext uri="{FF2B5EF4-FFF2-40B4-BE49-F238E27FC236}">
                <a16:creationId xmlns:a16="http://schemas.microsoft.com/office/drawing/2014/main" id="{9BD0E857-C872-5748-AEC1-9FD25E5ED7F8}"/>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55D4A44F-37CA-464B-A4DC-CBE2CDF7FA40}"/>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225645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6B00A3-7760-1B4D-84A7-F433942106AE}"/>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D68BC36B-C283-FC41-A4AC-896722C681E8}"/>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4" name="页脚占位符 3">
            <a:extLst>
              <a:ext uri="{FF2B5EF4-FFF2-40B4-BE49-F238E27FC236}">
                <a16:creationId xmlns:a16="http://schemas.microsoft.com/office/drawing/2014/main" id="{5ECEC7FD-AA8F-E743-8A26-A40D1F60BE14}"/>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2B68203D-3E7C-6E4F-8DB4-D1AB02A0DB29}"/>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31760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80018A6-4DD4-8440-8A6B-67D47EE71BD8}"/>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3" name="页脚占位符 2">
            <a:extLst>
              <a:ext uri="{FF2B5EF4-FFF2-40B4-BE49-F238E27FC236}">
                <a16:creationId xmlns:a16="http://schemas.microsoft.com/office/drawing/2014/main" id="{90CDE09C-E8C0-6848-A41A-10C83A907F60}"/>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264C8E68-1895-184C-8683-2534EC8E475B}"/>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165367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CA1515-7E0A-104C-9420-AEC7EECD0289}"/>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9D2409ED-2D05-7D40-B7E6-ADC55A9C6F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640E2B62-4A82-CD4D-98FC-142C89D388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85B1817C-33F6-0F47-9E45-05B55CDE07BB}"/>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6" name="页脚占位符 5">
            <a:extLst>
              <a:ext uri="{FF2B5EF4-FFF2-40B4-BE49-F238E27FC236}">
                <a16:creationId xmlns:a16="http://schemas.microsoft.com/office/drawing/2014/main" id="{47CB1C0C-745A-7641-A294-D3CB12574121}"/>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3150FE71-82F1-E84D-B3C9-402E88B29FB2}"/>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295543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0F7399-B1A9-644C-9EFB-321C01EEB6E0}"/>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35DD9B75-0449-7040-850C-0FE14505D0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3365400F-5E69-0746-BD6D-AEB8FD95B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D95A1451-393C-9348-BB03-9B19ABBAEC3C}"/>
              </a:ext>
            </a:extLst>
          </p:cNvPr>
          <p:cNvSpPr>
            <a:spLocks noGrp="1"/>
          </p:cNvSpPr>
          <p:nvPr>
            <p:ph type="dt" sz="half" idx="10"/>
          </p:nvPr>
        </p:nvSpPr>
        <p:spPr/>
        <p:txBody>
          <a:bodyPr/>
          <a:lstStyle/>
          <a:p>
            <a:fld id="{314C0E38-FE76-4845-ADB4-17CAB313D616}" type="datetimeFigureOut">
              <a:rPr kumimoji="1" lang="zh-CN" altLang="en-US" smtClean="0"/>
              <a:t>2021/3/31</a:t>
            </a:fld>
            <a:endParaRPr kumimoji="1" lang="zh-CN" altLang="en-US"/>
          </a:p>
        </p:txBody>
      </p:sp>
      <p:sp>
        <p:nvSpPr>
          <p:cNvPr id="6" name="页脚占位符 5">
            <a:extLst>
              <a:ext uri="{FF2B5EF4-FFF2-40B4-BE49-F238E27FC236}">
                <a16:creationId xmlns:a16="http://schemas.microsoft.com/office/drawing/2014/main" id="{839270F5-0AF4-FA49-9CF9-DA74F1905CE2}"/>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C4F579C2-5436-0044-B06A-55017B21F828}"/>
              </a:ext>
            </a:extLst>
          </p:cNvPr>
          <p:cNvSpPr>
            <a:spLocks noGrp="1"/>
          </p:cNvSpPr>
          <p:nvPr>
            <p:ph type="sldNum" sz="quarter" idx="12"/>
          </p:nvPr>
        </p:nvSpPr>
        <p:spPr/>
        <p:txBody>
          <a:body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91003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5906081-B2FF-1040-BF61-5C6680D57A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A4C49CF1-BB08-6340-898B-891E691B4F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0972F53F-CE6D-B14A-9BF5-658924285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C0E38-FE76-4845-ADB4-17CAB313D616}" type="datetimeFigureOut">
              <a:rPr kumimoji="1" lang="zh-CN" altLang="en-US" smtClean="0"/>
              <a:t>2021/3/31</a:t>
            </a:fld>
            <a:endParaRPr kumimoji="1" lang="zh-CN" altLang="en-US"/>
          </a:p>
        </p:txBody>
      </p:sp>
      <p:sp>
        <p:nvSpPr>
          <p:cNvPr id="5" name="页脚占位符 4">
            <a:extLst>
              <a:ext uri="{FF2B5EF4-FFF2-40B4-BE49-F238E27FC236}">
                <a16:creationId xmlns:a16="http://schemas.microsoft.com/office/drawing/2014/main" id="{ADCE481D-2457-D544-9DC8-2238C12DBE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DBEECECA-1A4F-F940-82FB-FBA200D318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13533-A617-6645-BE6D-B66B89ACEAD3}" type="slidenum">
              <a:rPr kumimoji="1" lang="zh-CN" altLang="en-US" smtClean="0"/>
              <a:t>‹#›</a:t>
            </a:fld>
            <a:endParaRPr kumimoji="1" lang="zh-CN" altLang="en-US"/>
          </a:p>
        </p:txBody>
      </p:sp>
    </p:spTree>
    <p:extLst>
      <p:ext uri="{BB962C8B-B14F-4D97-AF65-F5344CB8AC3E}">
        <p14:creationId xmlns:p14="http://schemas.microsoft.com/office/powerpoint/2010/main" val="4035094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926470-6AAE-BF4F-AB44-DA0A71A81BFA}"/>
              </a:ext>
            </a:extLst>
          </p:cNvPr>
          <p:cNvSpPr>
            <a:spLocks noGrp="1"/>
          </p:cNvSpPr>
          <p:nvPr>
            <p:ph type="ctrTitle"/>
          </p:nvPr>
        </p:nvSpPr>
        <p:spPr>
          <a:xfrm>
            <a:off x="1032640" y="2644665"/>
            <a:ext cx="10126717" cy="1568669"/>
          </a:xfrm>
        </p:spPr>
        <p:txBody>
          <a:bodyPr>
            <a:normAutofit fontScale="90000"/>
          </a:bodyPr>
          <a:lstStyle/>
          <a:p>
            <a:br>
              <a:rPr lang="en-US" altLang="zh-CN" sz="4000" b="1" i="1" dirty="0">
                <a:latin typeface="Times New Roman" panose="02020603050405020304" pitchFamily="18" charset="0"/>
                <a:cs typeface="Times New Roman" panose="02020603050405020304" pitchFamily="18" charset="0"/>
              </a:rPr>
            </a:br>
            <a:r>
              <a:rPr lang="en-US" altLang="zh-CN" sz="4000" b="1" i="1" dirty="0">
                <a:latin typeface="Times New Roman" panose="02020603050405020304" pitchFamily="18" charset="0"/>
                <a:cs typeface="Times New Roman" panose="02020603050405020304" pitchFamily="18" charset="0"/>
              </a:rPr>
              <a:t>Methods for assessing physical performance, </a:t>
            </a:r>
            <a:br>
              <a:rPr lang="en-US" altLang="zh-CN" sz="4000" b="1" i="1" dirty="0">
                <a:latin typeface="Times New Roman" panose="02020603050405020304" pitchFamily="18" charset="0"/>
                <a:cs typeface="Times New Roman" panose="02020603050405020304" pitchFamily="18" charset="0"/>
              </a:rPr>
            </a:br>
            <a:r>
              <a:rPr lang="en-US" altLang="zh-CN" sz="4000" b="1" i="1" dirty="0">
                <a:latin typeface="Times New Roman" panose="02020603050405020304" pitchFamily="18" charset="0"/>
                <a:cs typeface="Times New Roman" panose="02020603050405020304" pitchFamily="18" charset="0"/>
              </a:rPr>
              <a:t>functional capabilities and human health </a:t>
            </a:r>
            <a:br>
              <a:rPr lang="en-US" altLang="zh-CN" sz="4000" b="1" i="1" dirty="0">
                <a:latin typeface="Times New Roman" panose="02020603050405020304" pitchFamily="18" charset="0"/>
                <a:cs typeface="Times New Roman" panose="02020603050405020304" pitchFamily="18" charset="0"/>
              </a:rPr>
            </a:br>
            <a:r>
              <a:rPr lang="en-US" altLang="zh-CN" sz="4000" b="1" i="1" dirty="0">
                <a:latin typeface="Times New Roman" panose="02020603050405020304" pitchFamily="18" charset="0"/>
                <a:cs typeface="Times New Roman" panose="02020603050405020304" pitchFamily="18" charset="0"/>
              </a:rPr>
              <a:t>评估身体表现</a:t>
            </a:r>
            <a:r>
              <a:rPr lang="zh-CN" altLang="en-US" sz="4000" b="1" i="1" dirty="0">
                <a:latin typeface="Times New Roman" panose="02020603050405020304" pitchFamily="18" charset="0"/>
                <a:cs typeface="Times New Roman" panose="02020603050405020304" pitchFamily="18" charset="0"/>
              </a:rPr>
              <a:t>、</a:t>
            </a:r>
            <a:r>
              <a:rPr lang="en-US" altLang="zh-CN" sz="4000" b="1" i="1" dirty="0">
                <a:latin typeface="Times New Roman" panose="02020603050405020304" pitchFamily="18" charset="0"/>
                <a:cs typeface="Times New Roman" panose="02020603050405020304" pitchFamily="18" charset="0"/>
              </a:rPr>
              <a:t>功能能力和人体健康的方法</a:t>
            </a:r>
            <a:endParaRPr kumimoji="1" lang="zh-CN" altLang="en-US" sz="3600" b="1" i="1"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644CD566-85A2-3C46-9C8F-48D940FB4BEA}"/>
              </a:ext>
            </a:extLst>
          </p:cNvPr>
          <p:cNvSpPr txBox="1"/>
          <p:nvPr/>
        </p:nvSpPr>
        <p:spPr>
          <a:xfrm>
            <a:off x="744292" y="803469"/>
            <a:ext cx="10703415" cy="1096276"/>
          </a:xfrm>
          <a:prstGeom prst="rect">
            <a:avLst/>
          </a:prstGeom>
          <a:noFill/>
        </p:spPr>
        <p:txBody>
          <a:bodyPr wrap="square" rtlCol="0">
            <a:spAutoFit/>
          </a:bodyPr>
          <a:lstStyle/>
          <a:p>
            <a:pPr algn="ctr"/>
            <a:r>
              <a:rPr kumimoji="1" lang="en-US" altLang="zh-CN" sz="3200" b="1" i="1" dirty="0">
                <a:latin typeface="Times New Roman" panose="02020603050405020304" pitchFamily="18" charset="0"/>
                <a:cs typeface="Times New Roman" panose="02020603050405020304" pitchFamily="18" charset="0"/>
              </a:rPr>
              <a:t>Book</a:t>
            </a:r>
            <a:r>
              <a:rPr kumimoji="1" lang="zh-CN" altLang="en-US" sz="3200" b="1" i="1" dirty="0">
                <a:latin typeface="Times New Roman" panose="02020603050405020304" pitchFamily="18" charset="0"/>
                <a:cs typeface="Times New Roman" panose="02020603050405020304" pitchFamily="18" charset="0"/>
              </a:rPr>
              <a:t> </a:t>
            </a:r>
            <a:r>
              <a:rPr kumimoji="1" lang="en-US" altLang="zh-CN" sz="3200" b="1" i="1" dirty="0">
                <a:latin typeface="Times New Roman" panose="02020603050405020304" pitchFamily="18" charset="0"/>
                <a:cs typeface="Times New Roman" panose="02020603050405020304" pitchFamily="18" charset="0"/>
              </a:rPr>
              <a:t>3</a:t>
            </a:r>
            <a:r>
              <a:rPr lang="zh-CN" altLang="zh-CN" sz="3200" b="1" i="1" dirty="0">
                <a:latin typeface="Times New Roman" panose="02020603050405020304" pitchFamily="18" charset="0"/>
                <a:cs typeface="Times New Roman" panose="02020603050405020304" pitchFamily="18" charset="0"/>
              </a:rPr>
              <a:t> </a:t>
            </a:r>
            <a:r>
              <a:rPr lang="zh-CN" altLang="en-US" sz="3200" b="1" i="1" dirty="0">
                <a:latin typeface="Times New Roman" panose="02020603050405020304" pitchFamily="18" charset="0"/>
                <a:cs typeface="Times New Roman" panose="02020603050405020304" pitchFamily="18" charset="0"/>
              </a:rPr>
              <a:t>：</a:t>
            </a:r>
            <a:r>
              <a:rPr lang="en-US" altLang="zh-CN" sz="3200" b="1" i="1" dirty="0">
                <a:latin typeface="Times New Roman" panose="02020603050405020304" pitchFamily="18" charset="0"/>
                <a:cs typeface="Times New Roman" panose="02020603050405020304" pitchFamily="18" charset="0"/>
              </a:rPr>
              <a:t>"Fundamentals of methodological and scientific research on</a:t>
            </a:r>
            <a:r>
              <a:rPr lang="zh-CN" altLang="en-US" sz="3200" b="1" i="1" dirty="0">
                <a:latin typeface="Times New Roman" panose="02020603050405020304" pitchFamily="18" charset="0"/>
                <a:cs typeface="Times New Roman" panose="02020603050405020304" pitchFamily="18" charset="0"/>
              </a:rPr>
              <a:t> </a:t>
            </a:r>
            <a:r>
              <a:rPr lang="en-US" altLang="zh-CN" sz="3200" b="1" i="1" dirty="0">
                <a:latin typeface="Times New Roman" panose="02020603050405020304" pitchFamily="18" charset="0"/>
                <a:cs typeface="Times New Roman" panose="02020603050405020304" pitchFamily="18" charset="0"/>
              </a:rPr>
              <a:t>physical culture and sports at the university”</a:t>
            </a:r>
            <a:endParaRPr lang="zh-CN" altLang="zh-CN"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80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2FEA4E-1EA1-984D-8A43-937CFCF3BD6F}"/>
              </a:ext>
            </a:extLst>
          </p:cNvPr>
          <p:cNvSpPr>
            <a:spLocks noGrp="1"/>
          </p:cNvSpPr>
          <p:nvPr>
            <p:ph type="title"/>
          </p:nvPr>
        </p:nvSpPr>
        <p:spPr>
          <a:xfrm>
            <a:off x="968188" y="759455"/>
            <a:ext cx="7588624" cy="1087157"/>
          </a:xfrm>
        </p:spPr>
        <p:txBody>
          <a:bodyPr>
            <a:normAutofit/>
          </a:bodyPr>
          <a:lstStyle/>
          <a:p>
            <a:r>
              <a:rPr kumimoji="1" lang="en-US" altLang="zh-CN" sz="3600" b="1" i="1" dirty="0">
                <a:latin typeface="Times New Roman" panose="02020603050405020304" pitchFamily="18" charset="0"/>
                <a:cs typeface="Times New Roman" panose="02020603050405020304" pitchFamily="18" charset="0"/>
              </a:rPr>
              <a:t>8</a:t>
            </a:r>
            <a:r>
              <a:rPr kumimoji="1" lang="zh-CN" altLang="en-US" sz="3600" b="1" i="1" dirty="0">
                <a:latin typeface="Times New Roman" panose="02020603050405020304" pitchFamily="18" charset="0"/>
                <a:cs typeface="Times New Roman" panose="02020603050405020304" pitchFamily="18" charset="0"/>
              </a:rPr>
              <a:t>、</a:t>
            </a:r>
            <a:r>
              <a:rPr kumimoji="1" lang="en" altLang="zh-CN" sz="3600" b="1" i="1" dirty="0">
                <a:latin typeface="Times New Roman" panose="02020603050405020304" pitchFamily="18" charset="0"/>
                <a:cs typeface="Times New Roman" panose="02020603050405020304" pitchFamily="18" charset="0"/>
              </a:rPr>
              <a:t>Comprehensive assessment</a:t>
            </a:r>
            <a:br>
              <a:rPr kumimoji="1" lang="en" altLang="zh-CN" sz="3600" b="1" i="1" dirty="0">
                <a:latin typeface="Times New Roman" panose="02020603050405020304" pitchFamily="18" charset="0"/>
                <a:cs typeface="Times New Roman" panose="02020603050405020304" pitchFamily="18" charset="0"/>
              </a:rPr>
            </a:br>
            <a:r>
              <a:rPr kumimoji="1" lang="zh-CN" altLang="en-US" sz="3600" b="1" i="1" dirty="0">
                <a:latin typeface="Times New Roman" panose="02020603050405020304" pitchFamily="18" charset="0"/>
                <a:cs typeface="Times New Roman" panose="02020603050405020304" pitchFamily="18" charset="0"/>
              </a:rPr>
              <a:t>      </a:t>
            </a:r>
            <a:r>
              <a:rPr lang="zh-CN" altLang="zh-CN" sz="3600" b="1" i="1" dirty="0">
                <a:latin typeface="Times New Roman" panose="02020603050405020304" pitchFamily="18" charset="0"/>
                <a:cs typeface="Times New Roman" panose="02020603050405020304" pitchFamily="18" charset="0"/>
              </a:rPr>
              <a:t>综合评估</a:t>
            </a:r>
            <a:r>
              <a:rPr lang="zh-CN" altLang="zh-CN" sz="3600" b="1" i="1" dirty="0">
                <a:effectLst/>
                <a:latin typeface="Times New Roman" panose="02020603050405020304" pitchFamily="18" charset="0"/>
                <a:cs typeface="Times New Roman" panose="02020603050405020304" pitchFamily="18" charset="0"/>
              </a:rPr>
              <a:t> </a:t>
            </a:r>
            <a:endParaRPr kumimoji="1" lang="zh-CN" altLang="en-US" sz="3600"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837226C7-554F-B947-91F3-D81CCF4FB5D1}"/>
              </a:ext>
            </a:extLst>
          </p:cNvPr>
          <p:cNvSpPr txBox="1"/>
          <p:nvPr/>
        </p:nvSpPr>
        <p:spPr>
          <a:xfrm>
            <a:off x="968188" y="2261650"/>
            <a:ext cx="10972800" cy="3836895"/>
          </a:xfrm>
          <a:prstGeom prst="rect">
            <a:avLst/>
          </a:prstGeom>
          <a:noFill/>
        </p:spPr>
        <p:txBody>
          <a:bodyPr wrap="square" rtlCol="0">
            <a:spAutoFit/>
          </a:bodyPr>
          <a:lstStyle/>
          <a:p>
            <a:r>
              <a:rPr lang="zh-CN" altLang="en-US" sz="2400" b="1" dirty="0">
                <a:latin typeface="Times New Roman" panose="02020603050405020304" pitchFamily="18" charset="0"/>
                <a:cs typeface="Times New Roman" panose="02020603050405020304" pitchFamily="18" charset="0"/>
              </a:rPr>
              <a:t>      </a:t>
            </a:r>
            <a:r>
              <a:rPr lang="en" altLang="zh-CN" sz="2400" b="1" dirty="0">
                <a:latin typeface="Times New Roman" panose="02020603050405020304" pitchFamily="18" charset="0"/>
                <a:cs typeface="Times New Roman" panose="02020603050405020304" pitchFamily="18" charset="0"/>
              </a:rPr>
              <a:t>A comprehensive quantitative assessment of physical health can be done by recording indicators (physiological, </a:t>
            </a:r>
            <a:r>
              <a:rPr lang="en" altLang="zh-CN" sz="2400" b="1" dirty="0" err="1">
                <a:latin typeface="Times New Roman" panose="02020603050405020304" pitchFamily="18" charset="0"/>
                <a:cs typeface="Times New Roman" panose="02020603050405020304" pitchFamily="18" charset="0"/>
              </a:rPr>
              <a:t>anthophysical</a:t>
            </a:r>
            <a:r>
              <a:rPr lang="en" altLang="zh-CN" sz="2400" b="1" dirty="0">
                <a:latin typeface="Times New Roman" panose="02020603050405020304" pitchFamily="18" charset="0"/>
                <a:cs typeface="Times New Roman" panose="02020603050405020304" pitchFamily="18" charset="0"/>
              </a:rPr>
              <a:t>, and physical) and then summarizing them into a general score (3). To estimate physical fitness levels, the pulse recovery time after height, weight, lung capacity (VCL), resting pulse (HR), hand strength, systolic blood pressure level (</a:t>
            </a:r>
            <a:r>
              <a:rPr lang="en" altLang="zh-CN" sz="2400" b="1" dirty="0" err="1">
                <a:latin typeface="Times New Roman" panose="02020603050405020304" pitchFamily="18" charset="0"/>
                <a:cs typeface="Times New Roman" panose="02020603050405020304" pitchFamily="18" charset="0"/>
              </a:rPr>
              <a:t>BPa</a:t>
            </a:r>
            <a:r>
              <a:rPr lang="en" altLang="zh-CN" sz="2400" b="1" dirty="0">
                <a:latin typeface="Times New Roman" panose="02020603050405020304" pitchFamily="18" charset="0"/>
                <a:cs typeface="Times New Roman" panose="02020603050405020304" pitchFamily="18" charset="0"/>
              </a:rPr>
              <a:t>), and functional tests (30 seconds of 20 squats) was taken into account. </a:t>
            </a:r>
            <a:r>
              <a:rPr lang="en" altLang="zh-CN" sz="2400" dirty="0">
                <a:latin typeface="Times New Roman" panose="02020603050405020304" pitchFamily="18" charset="0"/>
                <a:cs typeface="Times New Roman" panose="02020603050405020304" pitchFamily="18" charset="0"/>
              </a:rPr>
              <a:t>
</a:t>
            </a:r>
            <a:r>
              <a:rPr lang="zh-CN" altLang="en-US" sz="2400" dirty="0">
                <a:latin typeface="Times New Roman" panose="02020603050405020304" pitchFamily="18" charset="0"/>
                <a:cs typeface="Times New Roman" panose="02020603050405020304" pitchFamily="18" charset="0"/>
              </a:rPr>
              <a:t>      </a:t>
            </a:r>
            <a:r>
              <a:rPr lang="zh-CN" altLang="zh-CN" sz="2400" dirty="0">
                <a:latin typeface="Times New Roman" panose="02020603050405020304" pitchFamily="18" charset="0"/>
                <a:cs typeface="Times New Roman" panose="02020603050405020304" pitchFamily="18" charset="0"/>
              </a:rPr>
              <a:t>对身体健康的综合量化评估可以通过记录一些指标（生理、人体测量和体能），然后将其归纳为一个概括性的分数来进行（</a:t>
            </a:r>
            <a:r>
              <a:rPr lang="en-US" altLang="zh-CN" sz="2400" dirty="0">
                <a:latin typeface="Times New Roman" panose="02020603050405020304" pitchFamily="18" charset="0"/>
                <a:cs typeface="Times New Roman" panose="02020603050405020304" pitchFamily="18" charset="0"/>
              </a:rPr>
              <a:t>3</a:t>
            </a:r>
            <a:r>
              <a:rPr lang="zh-CN" altLang="zh-CN" sz="2400" dirty="0">
                <a:latin typeface="Times New Roman" panose="02020603050405020304" pitchFamily="18" charset="0"/>
                <a:cs typeface="Times New Roman" panose="02020603050405020304" pitchFamily="18" charset="0"/>
              </a:rPr>
              <a:t>）。为了估计身体健康水平，考虑到了身高、体重、肺活量</a:t>
            </a:r>
            <a:r>
              <a:rPr lang="en-US" altLang="zh-CN" sz="2400" dirty="0">
                <a:latin typeface="Times New Roman" panose="02020603050405020304" pitchFamily="18" charset="0"/>
                <a:cs typeface="Times New Roman" panose="02020603050405020304" pitchFamily="18" charset="0"/>
              </a:rPr>
              <a:t>(VCL)</a:t>
            </a:r>
            <a:r>
              <a:rPr lang="zh-CN" altLang="zh-CN" sz="2400" dirty="0">
                <a:latin typeface="Times New Roman" panose="02020603050405020304" pitchFamily="18" charset="0"/>
                <a:cs typeface="Times New Roman" panose="02020603050405020304" pitchFamily="18" charset="0"/>
              </a:rPr>
              <a:t>、静息脉搏</a:t>
            </a:r>
            <a:r>
              <a:rPr lang="en-US" altLang="zh-CN" sz="2400" dirty="0">
                <a:latin typeface="Times New Roman" panose="02020603050405020304" pitchFamily="18" charset="0"/>
                <a:cs typeface="Times New Roman" panose="02020603050405020304" pitchFamily="18" charset="0"/>
              </a:rPr>
              <a:t>(HR)</a:t>
            </a:r>
            <a:r>
              <a:rPr lang="zh-CN" altLang="zh-CN" sz="2400" dirty="0">
                <a:latin typeface="Times New Roman" panose="02020603050405020304" pitchFamily="18" charset="0"/>
                <a:cs typeface="Times New Roman" panose="02020603050405020304" pitchFamily="18" charset="0"/>
              </a:rPr>
              <a:t>、手部力量、收缩压水平</a:t>
            </a:r>
            <a:r>
              <a:rPr lang="en-US" altLang="zh-CN" sz="2400" dirty="0">
                <a:latin typeface="Times New Roman" panose="02020603050405020304" pitchFamily="18" charset="0"/>
                <a:cs typeface="Times New Roman" panose="02020603050405020304" pitchFamily="18" charset="0"/>
              </a:rPr>
              <a:t>(</a:t>
            </a:r>
            <a:r>
              <a:rPr lang="en-US" altLang="zh-CN" sz="2400" dirty="0" err="1">
                <a:latin typeface="Times New Roman" panose="02020603050405020304" pitchFamily="18" charset="0"/>
                <a:cs typeface="Times New Roman" panose="02020603050405020304" pitchFamily="18" charset="0"/>
              </a:rPr>
              <a:t>BPa</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和功能测试</a:t>
            </a:r>
            <a:r>
              <a:rPr lang="en-US" altLang="zh-CN" sz="2400" dirty="0">
                <a:latin typeface="Times New Roman" panose="02020603050405020304" pitchFamily="18" charset="0"/>
                <a:cs typeface="Times New Roman" panose="02020603050405020304" pitchFamily="18" charset="0"/>
              </a:rPr>
              <a:t>(20</a:t>
            </a:r>
            <a:r>
              <a:rPr lang="zh-CN" altLang="zh-CN" sz="2400" dirty="0">
                <a:latin typeface="Times New Roman" panose="02020603050405020304" pitchFamily="18" charset="0"/>
                <a:cs typeface="Times New Roman" panose="02020603050405020304" pitchFamily="18" charset="0"/>
              </a:rPr>
              <a:t>次下蹲</a:t>
            </a:r>
            <a:r>
              <a:rPr lang="en-US" altLang="zh-CN" sz="2400" dirty="0">
                <a:latin typeface="Times New Roman" panose="02020603050405020304" pitchFamily="18" charset="0"/>
                <a:cs typeface="Times New Roman" panose="02020603050405020304" pitchFamily="18" charset="0"/>
              </a:rPr>
              <a:t>30</a:t>
            </a:r>
            <a:r>
              <a:rPr lang="zh-CN" altLang="zh-CN" sz="2400" dirty="0">
                <a:latin typeface="Times New Roman" panose="02020603050405020304" pitchFamily="18" charset="0"/>
                <a:cs typeface="Times New Roman" panose="02020603050405020304" pitchFamily="18" charset="0"/>
              </a:rPr>
              <a:t>秒</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后的脉搏恢复时间。</a:t>
            </a:r>
          </a:p>
        </p:txBody>
      </p:sp>
    </p:spTree>
    <p:extLst>
      <p:ext uri="{BB962C8B-B14F-4D97-AF65-F5344CB8AC3E}">
        <p14:creationId xmlns:p14="http://schemas.microsoft.com/office/powerpoint/2010/main" val="193520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0168B71F-252E-B84D-B6CE-724F93971969}"/>
              </a:ext>
            </a:extLst>
          </p:cNvPr>
          <p:cNvSpPr txBox="1"/>
          <p:nvPr/>
        </p:nvSpPr>
        <p:spPr>
          <a:xfrm>
            <a:off x="555812" y="2598003"/>
            <a:ext cx="7213060" cy="830997"/>
          </a:xfrm>
          <a:prstGeom prst="rect">
            <a:avLst/>
          </a:prstGeom>
          <a:noFill/>
        </p:spPr>
        <p:txBody>
          <a:bodyPr wrap="square" rtlCol="0">
            <a:spAutoFit/>
          </a:bodyPr>
          <a:lstStyle/>
          <a:p>
            <a:r>
              <a:rPr kumimoji="1" lang="en-US" altLang="zh-CN" sz="4800" b="1" i="1" dirty="0">
                <a:latin typeface="Times New Roman" panose="02020603050405020304" pitchFamily="18" charset="0"/>
                <a:cs typeface="Times New Roman" panose="02020603050405020304" pitchFamily="18" charset="0"/>
              </a:rPr>
              <a:t>Thanks</a:t>
            </a:r>
            <a:r>
              <a:rPr kumimoji="1" lang="zh-CN" altLang="en-US" sz="4800" b="1" i="1" dirty="0">
                <a:latin typeface="Times New Roman" panose="02020603050405020304" pitchFamily="18" charset="0"/>
                <a:cs typeface="Times New Roman" panose="02020603050405020304" pitchFamily="18" charset="0"/>
              </a:rPr>
              <a:t> </a:t>
            </a:r>
            <a:r>
              <a:rPr kumimoji="1" lang="en-US" altLang="zh-CN" sz="4800" b="1" i="1" dirty="0">
                <a:latin typeface="Times New Roman" panose="02020603050405020304" pitchFamily="18" charset="0"/>
                <a:cs typeface="Times New Roman" panose="02020603050405020304" pitchFamily="18" charset="0"/>
              </a:rPr>
              <a:t>for</a:t>
            </a:r>
            <a:r>
              <a:rPr kumimoji="1" lang="zh-CN" altLang="en-US" sz="4800" b="1" i="1" dirty="0">
                <a:latin typeface="Times New Roman" panose="02020603050405020304" pitchFamily="18" charset="0"/>
                <a:cs typeface="Times New Roman" panose="02020603050405020304" pitchFamily="18" charset="0"/>
              </a:rPr>
              <a:t> </a:t>
            </a:r>
            <a:r>
              <a:rPr kumimoji="1" lang="en-US" altLang="zh-CN" sz="4800" b="1" i="1" dirty="0">
                <a:latin typeface="Times New Roman" panose="02020603050405020304" pitchFamily="18" charset="0"/>
                <a:cs typeface="Times New Roman" panose="02020603050405020304" pitchFamily="18" charset="0"/>
              </a:rPr>
              <a:t>your</a:t>
            </a:r>
            <a:r>
              <a:rPr kumimoji="1" lang="zh-CN" altLang="en-US" sz="4800" b="1" i="1" dirty="0">
                <a:latin typeface="Times New Roman" panose="02020603050405020304" pitchFamily="18" charset="0"/>
                <a:cs typeface="Times New Roman" panose="02020603050405020304" pitchFamily="18" charset="0"/>
              </a:rPr>
              <a:t> </a:t>
            </a:r>
            <a:r>
              <a:rPr kumimoji="1" lang="en-US" altLang="zh-CN" sz="4800" b="1" i="1" dirty="0">
                <a:latin typeface="Times New Roman" panose="02020603050405020304" pitchFamily="18" charset="0"/>
                <a:cs typeface="Times New Roman" panose="02020603050405020304" pitchFamily="18" charset="0"/>
              </a:rPr>
              <a:t>attention</a:t>
            </a:r>
            <a:endParaRPr kumimoji="1" lang="zh-CN" altLang="en-US" sz="4800" b="1" i="1"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1BE4C7F3-2EFF-504F-BFB7-85EF31EC2317}"/>
              </a:ext>
            </a:extLst>
          </p:cNvPr>
          <p:cNvSpPr txBox="1"/>
          <p:nvPr/>
        </p:nvSpPr>
        <p:spPr>
          <a:xfrm>
            <a:off x="7020960" y="4017130"/>
            <a:ext cx="3958225" cy="1200329"/>
          </a:xfrm>
          <a:prstGeom prst="rect">
            <a:avLst/>
          </a:prstGeom>
          <a:noFill/>
        </p:spPr>
        <p:txBody>
          <a:bodyPr wrap="square" rtlCol="0">
            <a:spAutoFit/>
          </a:bodyPr>
          <a:lstStyle/>
          <a:p>
            <a:pPr algn="ctr"/>
            <a:r>
              <a:rPr kumimoji="1" lang="en-US" altLang="zh-CN" sz="3600" b="1" i="1" dirty="0">
                <a:latin typeface="Times New Roman" panose="02020603050405020304" pitchFamily="18" charset="0"/>
                <a:cs typeface="Times New Roman" panose="02020603050405020304" pitchFamily="18" charset="0"/>
              </a:rPr>
              <a:t>Shang Mingjunke</a:t>
            </a:r>
          </a:p>
          <a:p>
            <a:pPr algn="ctr"/>
            <a:r>
              <a:rPr kumimoji="1" lang="en-US" altLang="zh-CN" sz="3600" b="1" i="1" dirty="0">
                <a:latin typeface="Times New Roman" panose="02020603050405020304" pitchFamily="18" charset="0"/>
                <a:cs typeface="Times New Roman" panose="02020603050405020304" pitchFamily="18" charset="0"/>
              </a:rPr>
              <a:t>Peng </a:t>
            </a:r>
            <a:r>
              <a:rPr kumimoji="1" lang="zh-CN" altLang="en-US" sz="3600" b="1" i="1" dirty="0">
                <a:latin typeface="Times New Roman" panose="02020603050405020304" pitchFamily="18" charset="0"/>
                <a:cs typeface="Times New Roman" panose="02020603050405020304" pitchFamily="18" charset="0"/>
              </a:rPr>
              <a:t> </a:t>
            </a:r>
            <a:r>
              <a:rPr kumimoji="1" lang="en-US" altLang="zh-CN" sz="3600" b="1" i="1" dirty="0">
                <a:latin typeface="Times New Roman" panose="02020603050405020304" pitchFamily="18" charset="0"/>
                <a:cs typeface="Times New Roman" panose="02020603050405020304" pitchFamily="18" charset="0"/>
              </a:rPr>
              <a:t>Xiaoying</a:t>
            </a:r>
            <a:endParaRPr kumimoji="1" lang="zh-CN" altLang="en-US"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229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669E0F-88D4-8B4C-8A9B-77F6A2E691A9}"/>
              </a:ext>
            </a:extLst>
          </p:cNvPr>
          <p:cNvSpPr>
            <a:spLocks noGrp="1"/>
          </p:cNvSpPr>
          <p:nvPr>
            <p:ph type="title"/>
          </p:nvPr>
        </p:nvSpPr>
        <p:spPr>
          <a:xfrm>
            <a:off x="838199" y="600494"/>
            <a:ext cx="7463971" cy="1418086"/>
          </a:xfrm>
        </p:spPr>
        <p:txBody>
          <a:bodyPr>
            <a:noAutofit/>
          </a:bodyPr>
          <a:lstStyle/>
          <a:p>
            <a:r>
              <a:rPr lang="en-US" altLang="zh-CN" sz="3600" b="1" i="1" dirty="0">
                <a:latin typeface="Times New Roman" panose="02020603050405020304" pitchFamily="18" charset="0"/>
                <a:cs typeface="Times New Roman" panose="02020603050405020304" pitchFamily="18" charset="0"/>
              </a:rPr>
              <a:t>1</a:t>
            </a:r>
            <a:r>
              <a:rPr lang="zh-CN" altLang="en-US" sz="3600" b="1" i="1" dirty="0">
                <a:latin typeface="Times New Roman" panose="02020603050405020304" pitchFamily="18" charset="0"/>
                <a:cs typeface="Times New Roman" panose="02020603050405020304" pitchFamily="18" charset="0"/>
              </a:rPr>
              <a:t>、</a:t>
            </a:r>
            <a:r>
              <a:rPr lang="en" altLang="zh-CN" sz="3600" b="1" i="1" dirty="0">
                <a:latin typeface="Times New Roman" panose="02020603050405020304" pitchFamily="18" charset="0"/>
                <a:cs typeface="Times New Roman" panose="02020603050405020304" pitchFamily="18" charset="0"/>
              </a:rPr>
              <a:t>Assess aerobic capacity 
</a:t>
            </a:r>
            <a:r>
              <a:rPr lang="zh-CN" altLang="en-US" sz="3600" b="1" i="1" dirty="0">
                <a:latin typeface="Times New Roman" panose="02020603050405020304" pitchFamily="18" charset="0"/>
                <a:cs typeface="Times New Roman" panose="02020603050405020304" pitchFamily="18" charset="0"/>
              </a:rPr>
              <a:t>     </a:t>
            </a:r>
            <a:r>
              <a:rPr lang="zh-CN" altLang="zh-CN" sz="3600" b="1" i="1" dirty="0">
                <a:latin typeface="Times New Roman" panose="02020603050405020304" pitchFamily="18" charset="0"/>
                <a:cs typeface="Times New Roman" panose="02020603050405020304" pitchFamily="18" charset="0"/>
              </a:rPr>
              <a:t>评估有氧能力</a:t>
            </a:r>
            <a:r>
              <a:rPr lang="zh-CN" altLang="zh-CN" sz="3600" b="1" i="1" dirty="0">
                <a:effectLst/>
                <a:latin typeface="Times New Roman" panose="02020603050405020304" pitchFamily="18" charset="0"/>
                <a:cs typeface="Times New Roman" panose="02020603050405020304" pitchFamily="18" charset="0"/>
              </a:rPr>
              <a:t> </a:t>
            </a:r>
            <a:endParaRPr kumimoji="1" lang="zh-CN" altLang="en-US" sz="3600" b="1" i="1"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9A6B894B-6457-0D4B-AF89-5B5DEFF9F853}"/>
              </a:ext>
            </a:extLst>
          </p:cNvPr>
          <p:cNvSpPr>
            <a:spLocks noGrp="1"/>
          </p:cNvSpPr>
          <p:nvPr>
            <p:ph idx="1"/>
          </p:nvPr>
        </p:nvSpPr>
        <p:spPr>
          <a:xfrm>
            <a:off x="571500" y="2432650"/>
            <a:ext cx="11049000" cy="3824856"/>
          </a:xfrm>
        </p:spPr>
        <p:txBody>
          <a:bodyPr>
            <a:normAutofit/>
          </a:bodyPr>
          <a:lstStyle/>
          <a:p>
            <a:pPr marL="0" indent="0">
              <a:buNone/>
            </a:pPr>
            <a:r>
              <a:rPr lang="zh-CN" altLang="en-US" dirty="0">
                <a:latin typeface="Times New Roman" panose="02020603050405020304" pitchFamily="18" charset="0"/>
                <a:cs typeface="Times New Roman" panose="02020603050405020304" pitchFamily="18" charset="0"/>
              </a:rPr>
              <a:t>    </a:t>
            </a:r>
            <a:r>
              <a:rPr lang="en" altLang="zh-CN" dirty="0">
                <a:latin typeface="Times New Roman" panose="02020603050405020304" pitchFamily="18" charset="0"/>
                <a:cs typeface="Times New Roman" panose="02020603050405020304" pitchFamily="18" charset="0"/>
              </a:rPr>
              <a:t>Energy metabolism during human exercise includes anaerobic metabolism and aerobic metabolism. Depending on the strength and duration of physical activity, the proportion of these two supply mechanisms is different. Usually a short period of intense exercise, mainly by anaerobic metabolic energy supply, long-term exercise, mainly aerobic metabolic energy supply</a:t>
            </a:r>
          </a:p>
          <a:p>
            <a:pPr marL="0" indent="0">
              <a:buNone/>
            </a:pPr>
            <a:r>
              <a:rPr lang="zh-CN" altLang="en-US" dirty="0">
                <a:latin typeface="Times New Roman" panose="02020603050405020304" pitchFamily="18" charset="0"/>
                <a:cs typeface="Times New Roman" panose="02020603050405020304" pitchFamily="18" charset="0"/>
              </a:rPr>
              <a:t>    </a:t>
            </a:r>
            <a:r>
              <a:rPr lang="zh-CN" altLang="zh-CN" dirty="0">
                <a:latin typeface="Times New Roman" panose="02020603050405020304" pitchFamily="18" charset="0"/>
                <a:cs typeface="Times New Roman" panose="02020603050405020304" pitchFamily="18" charset="0"/>
              </a:rPr>
              <a:t>人体运动时能量代谢包括无氧代谢和有氧代谢。根据身体活动的力量和持续时间，这两种供应机制所占比例不同。通常短时间的剧烈运动，主要由无氧代谢供能，长时间的运动，主要是有氧代谢供能</a:t>
            </a:r>
          </a:p>
        </p:txBody>
      </p:sp>
    </p:spTree>
    <p:extLst>
      <p:ext uri="{BB962C8B-B14F-4D97-AF65-F5344CB8AC3E}">
        <p14:creationId xmlns:p14="http://schemas.microsoft.com/office/powerpoint/2010/main" val="259202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669E0F-88D4-8B4C-8A9B-77F6A2E691A9}"/>
              </a:ext>
            </a:extLst>
          </p:cNvPr>
          <p:cNvSpPr>
            <a:spLocks noGrp="1"/>
          </p:cNvSpPr>
          <p:nvPr>
            <p:ph type="title"/>
          </p:nvPr>
        </p:nvSpPr>
        <p:spPr>
          <a:xfrm>
            <a:off x="419099" y="408655"/>
            <a:ext cx="11353800" cy="2018581"/>
          </a:xfrm>
        </p:spPr>
        <p:txBody>
          <a:bodyPr>
            <a:noAutofit/>
          </a:bodyPr>
          <a:lstStyle/>
          <a:p>
            <a:r>
              <a:rPr lang="zh-CN" altLang="en-US" sz="2800" dirty="0">
                <a:latin typeface="Times New Roman" panose="02020603050405020304" pitchFamily="18" charset="0"/>
                <a:cs typeface="Times New Roman" panose="02020603050405020304" pitchFamily="18" charset="0"/>
              </a:rPr>
              <a:t>      </a:t>
            </a:r>
            <a:r>
              <a:rPr lang="en" altLang="zh-CN" sz="2800" dirty="0">
                <a:latin typeface="Times New Roman" panose="02020603050405020304" pitchFamily="18" charset="0"/>
                <a:cs typeface="Times New Roman" panose="02020603050405020304" pitchFamily="18" charset="0"/>
              </a:rPr>
              <a:t>During the test, the subject‘s gender, age, physical health must be taken into account and monitored on an ongoing basis. The figure below is a comparison of the values measured using indirect methods.
</a:t>
            </a:r>
            <a:r>
              <a:rPr lang="zh-CN" altLang="en-US" sz="2800" dirty="0">
                <a:latin typeface="Times New Roman" panose="02020603050405020304" pitchFamily="18" charset="0"/>
                <a:cs typeface="Times New Roman" panose="02020603050405020304" pitchFamily="18" charset="0"/>
              </a:rPr>
              <a:t>      </a:t>
            </a:r>
            <a:r>
              <a:rPr lang="zh-CN" altLang="zh-CN" sz="2800" dirty="0">
                <a:latin typeface="Times New Roman" panose="02020603050405020304" pitchFamily="18" charset="0"/>
                <a:cs typeface="Times New Roman" panose="02020603050405020304" pitchFamily="18" charset="0"/>
              </a:rPr>
              <a:t>在测试的过程中，必须考虑被试者的性别，年龄，身体健康状况并持续监控。下图是使用间接方法测量的数值对比图。</a:t>
            </a:r>
            <a:endParaRPr kumimoji="1" lang="zh-CN" altLang="en-US" sz="2800"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80A95CE4-0AC5-BD4D-8F44-03A5E81A5131}"/>
              </a:ext>
            </a:extLst>
          </p:cNvPr>
          <p:cNvSpPr txBox="1"/>
          <p:nvPr/>
        </p:nvSpPr>
        <p:spPr>
          <a:xfrm flipV="1">
            <a:off x="1570009" y="3578358"/>
            <a:ext cx="2548368" cy="2408374"/>
          </a:xfrm>
          <a:prstGeom prst="rect">
            <a:avLst/>
          </a:prstGeom>
          <a:noFill/>
        </p:spPr>
        <p:txBody>
          <a:bodyPr wrap="square" rtlCol="0">
            <a:spAutoFit/>
          </a:bodyPr>
          <a:lstStyle/>
          <a:p>
            <a:endParaRPr kumimoji="1" lang="zh-CN" altLang="en-US"/>
          </a:p>
        </p:txBody>
      </p:sp>
      <p:pic>
        <p:nvPicPr>
          <p:cNvPr id="5" name="图片 4">
            <a:extLst>
              <a:ext uri="{FF2B5EF4-FFF2-40B4-BE49-F238E27FC236}">
                <a16:creationId xmlns:a16="http://schemas.microsoft.com/office/drawing/2014/main" id="{AE59CAC6-BA2F-1644-93C3-E8B9F9C27296}"/>
              </a:ext>
            </a:extLst>
          </p:cNvPr>
          <p:cNvPicPr/>
          <p:nvPr/>
        </p:nvPicPr>
        <p:blipFill>
          <a:blip r:embed="rId2"/>
          <a:stretch>
            <a:fillRect/>
          </a:stretch>
        </p:blipFill>
        <p:spPr>
          <a:xfrm>
            <a:off x="2232211" y="2427236"/>
            <a:ext cx="7727577" cy="4430764"/>
          </a:xfrm>
          <a:prstGeom prst="rect">
            <a:avLst/>
          </a:prstGeom>
          <a:noFill/>
          <a:ln>
            <a:noFill/>
          </a:ln>
        </p:spPr>
      </p:pic>
    </p:spTree>
    <p:extLst>
      <p:ext uri="{BB962C8B-B14F-4D97-AF65-F5344CB8AC3E}">
        <p14:creationId xmlns:p14="http://schemas.microsoft.com/office/powerpoint/2010/main" val="606838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669E0F-88D4-8B4C-8A9B-77F6A2E691A9}"/>
              </a:ext>
            </a:extLst>
          </p:cNvPr>
          <p:cNvSpPr>
            <a:spLocks noGrp="1"/>
          </p:cNvSpPr>
          <p:nvPr>
            <p:ph type="title"/>
          </p:nvPr>
        </p:nvSpPr>
        <p:spPr>
          <a:xfrm>
            <a:off x="838200" y="365125"/>
            <a:ext cx="6333565" cy="1325563"/>
          </a:xfrm>
        </p:spPr>
        <p:txBody>
          <a:bodyPr>
            <a:normAutofit/>
          </a:bodyPr>
          <a:lstStyle/>
          <a:p>
            <a:r>
              <a:rPr lang="en-US" altLang="zh-CN" sz="3600" b="1" i="1" dirty="0">
                <a:latin typeface="Times New Roman" panose="02020603050405020304" pitchFamily="18" charset="0"/>
                <a:cs typeface="Times New Roman" panose="02020603050405020304" pitchFamily="18" charset="0"/>
              </a:rPr>
              <a:t>2</a:t>
            </a:r>
            <a:r>
              <a:rPr lang="zh-CN" altLang="en-US" sz="3600" b="1" i="1" dirty="0">
                <a:latin typeface="Times New Roman" panose="02020603050405020304" pitchFamily="18" charset="0"/>
                <a:cs typeface="Times New Roman" panose="02020603050405020304" pitchFamily="18" charset="0"/>
              </a:rPr>
              <a:t>、</a:t>
            </a:r>
            <a:r>
              <a:rPr lang="en" altLang="zh-CN" sz="3600" b="1" i="1" dirty="0">
                <a:latin typeface="Times New Roman" panose="02020603050405020304" pitchFamily="18" charset="0"/>
                <a:cs typeface="Times New Roman" panose="02020603050405020304" pitchFamily="18" charset="0"/>
              </a:rPr>
              <a:t>Assess anaerobic capacity 
</a:t>
            </a:r>
            <a:r>
              <a:rPr lang="zh-CN" altLang="en-US" sz="3600" b="1" i="1" dirty="0">
                <a:latin typeface="Times New Roman" panose="02020603050405020304" pitchFamily="18" charset="0"/>
                <a:cs typeface="Times New Roman" panose="02020603050405020304" pitchFamily="18" charset="0"/>
              </a:rPr>
              <a:t>     </a:t>
            </a:r>
            <a:r>
              <a:rPr lang="zh-CN" altLang="zh-CN" sz="3600" b="1" i="1" dirty="0">
                <a:latin typeface="Times New Roman" panose="02020603050405020304" pitchFamily="18" charset="0"/>
                <a:cs typeface="Times New Roman" panose="02020603050405020304" pitchFamily="18" charset="0"/>
              </a:rPr>
              <a:t>评估无氧能力</a:t>
            </a:r>
            <a:r>
              <a:rPr lang="zh-CN" altLang="zh-CN" sz="3600" b="1" i="1" dirty="0">
                <a:effectLst/>
                <a:latin typeface="Times New Roman" panose="02020603050405020304" pitchFamily="18" charset="0"/>
                <a:cs typeface="Times New Roman" panose="02020603050405020304" pitchFamily="18" charset="0"/>
              </a:rPr>
              <a:t> </a:t>
            </a:r>
            <a:endParaRPr kumimoji="1" lang="zh-CN" altLang="en-US" sz="3600" b="1" i="1"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9A6B894B-6457-0D4B-AF89-5B5DEFF9F853}"/>
              </a:ext>
            </a:extLst>
          </p:cNvPr>
          <p:cNvSpPr>
            <a:spLocks noGrp="1"/>
          </p:cNvSpPr>
          <p:nvPr>
            <p:ph idx="1"/>
          </p:nvPr>
        </p:nvSpPr>
        <p:spPr>
          <a:xfrm>
            <a:off x="385482" y="1976064"/>
            <a:ext cx="11421035" cy="4486275"/>
          </a:xfrm>
        </p:spPr>
        <p:txBody>
          <a:bodyPr>
            <a:normAutofit fontScale="92500" lnSpcReduction="10000"/>
          </a:bodyPr>
          <a:lstStyle/>
          <a:p>
            <a:pPr marL="0" indent="0">
              <a:buNone/>
            </a:pPr>
            <a:r>
              <a:rPr lang="zh-CN" altLang="en-US" dirty="0">
                <a:latin typeface="Times New Roman" panose="02020603050405020304" pitchFamily="18" charset="0"/>
                <a:cs typeface="Times New Roman" panose="02020603050405020304" pitchFamily="18" charset="0"/>
              </a:rPr>
              <a:t>      </a:t>
            </a:r>
            <a:r>
              <a:rPr lang="en" altLang="zh-CN" dirty="0">
                <a:latin typeface="Times New Roman" panose="02020603050405020304" pitchFamily="18" charset="0"/>
                <a:cs typeface="Times New Roman" panose="02020603050405020304" pitchFamily="18" charset="0"/>
              </a:rPr>
              <a:t>At its most intense exercise, oxygen demand greatly exceeds oxygen intake, and muscles produce energy through anaerobic metabolism, resulting in a loss of oxygen in the body. Maximum oxygen loss accumulation refers to the difference between the theoretical oxygen demand and actual oxygen consumption of the project when the human body is engaged in extreme intensity exercise (generally 1-3 minutes of continuous exercise). It is an important index to evaluate anaerobic energy supply capacity. After completion of the work, the excess oxygen consumption is measured compared to the rest of M1 / min or mL / min / kg.
</a:t>
            </a:r>
            <a:r>
              <a:rPr lang="zh-CN" altLang="en-US" dirty="0">
                <a:latin typeface="Times New Roman" panose="02020603050405020304" pitchFamily="18" charset="0"/>
                <a:cs typeface="Times New Roman" panose="02020603050405020304" pitchFamily="18" charset="0"/>
              </a:rPr>
              <a:t>      </a:t>
            </a:r>
            <a:r>
              <a:rPr lang="zh-CN" altLang="zh-CN" dirty="0">
                <a:latin typeface="Times New Roman" panose="02020603050405020304" pitchFamily="18" charset="0"/>
                <a:cs typeface="Times New Roman" panose="02020603050405020304" pitchFamily="18" charset="0"/>
              </a:rPr>
              <a:t>最剧烈运动时，需氧量大大超过摄氧量，肌肉通过无氧代谢产生能量造成体内氧亏。最大氧亏积累是指人体从事极限强度运动时（一般持续运动</a:t>
            </a:r>
            <a:r>
              <a:rPr lang="en-US" altLang="zh-CN" dirty="0">
                <a:latin typeface="Times New Roman" panose="02020603050405020304" pitchFamily="18" charset="0"/>
                <a:cs typeface="Times New Roman" panose="02020603050405020304" pitchFamily="18" charset="0"/>
              </a:rPr>
              <a:t>1-3</a:t>
            </a:r>
            <a:r>
              <a:rPr lang="zh-CN" altLang="zh-CN" dirty="0">
                <a:latin typeface="Times New Roman" panose="02020603050405020304" pitchFamily="18" charset="0"/>
                <a:cs typeface="Times New Roman" panose="02020603050405020304" pitchFamily="18" charset="0"/>
              </a:rPr>
              <a:t>分钟），完成该项目运动的理论需氧量与实际耗氧量之差。是评价无氧供能能力的重要指标</a:t>
            </a:r>
            <a:r>
              <a:rPr lang="zh-CN" altLang="en-US" dirty="0">
                <a:latin typeface="Times New Roman" panose="02020603050405020304" pitchFamily="18" charset="0"/>
                <a:cs typeface="Times New Roman" panose="02020603050405020304" pitchFamily="18" charset="0"/>
              </a:rPr>
              <a:t>。</a:t>
            </a:r>
            <a:r>
              <a:rPr lang="zh-CN" altLang="zh-CN" dirty="0">
                <a:latin typeface="Times New Roman" panose="02020603050405020304" pitchFamily="18" charset="0"/>
                <a:cs typeface="Times New Roman" panose="02020603050405020304" pitchFamily="18" charset="0"/>
              </a:rPr>
              <a:t>在完成工作之后，将过量的氧气消耗与</a:t>
            </a:r>
            <a:r>
              <a:rPr lang="en-US" altLang="zh-CN" dirty="0">
                <a:latin typeface="Times New Roman" panose="02020603050405020304" pitchFamily="18" charset="0"/>
                <a:cs typeface="Times New Roman" panose="02020603050405020304" pitchFamily="18" charset="0"/>
              </a:rPr>
              <a:t>M1 / min</a:t>
            </a:r>
            <a:r>
              <a:rPr lang="zh-CN" altLang="zh-CN" dirty="0">
                <a:latin typeface="Times New Roman" panose="02020603050405020304" pitchFamily="18" charset="0"/>
                <a:cs typeface="Times New Roman" panose="02020603050405020304" pitchFamily="18" charset="0"/>
              </a:rPr>
              <a:t>或</a:t>
            </a:r>
            <a:r>
              <a:rPr lang="en-US" altLang="zh-CN" dirty="0">
                <a:latin typeface="Times New Roman" panose="02020603050405020304" pitchFamily="18" charset="0"/>
                <a:cs typeface="Times New Roman" panose="02020603050405020304" pitchFamily="18" charset="0"/>
              </a:rPr>
              <a:t>mL / min / kg</a:t>
            </a:r>
            <a:r>
              <a:rPr lang="zh-CN" altLang="zh-CN" dirty="0">
                <a:latin typeface="Times New Roman" panose="02020603050405020304" pitchFamily="18" charset="0"/>
                <a:cs typeface="Times New Roman" panose="02020603050405020304" pitchFamily="18" charset="0"/>
              </a:rPr>
              <a:t>的其余部分相比测量。</a:t>
            </a:r>
            <a:endParaRPr kumimoji="1"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225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669E0F-88D4-8B4C-8A9B-77F6A2E691A9}"/>
              </a:ext>
            </a:extLst>
          </p:cNvPr>
          <p:cNvSpPr>
            <a:spLocks noGrp="1"/>
          </p:cNvSpPr>
          <p:nvPr>
            <p:ph type="title"/>
          </p:nvPr>
        </p:nvSpPr>
        <p:spPr>
          <a:xfrm>
            <a:off x="838200" y="365125"/>
            <a:ext cx="10515600" cy="907863"/>
          </a:xfrm>
        </p:spPr>
        <p:txBody>
          <a:bodyPr>
            <a:normAutofit fontScale="90000"/>
          </a:bodyPr>
          <a:lstStyle/>
          <a:p>
            <a:r>
              <a:rPr lang="en-US" altLang="zh-CN" sz="3600" b="1" i="1" dirty="0">
                <a:latin typeface="Times New Roman" panose="02020603050405020304" pitchFamily="18" charset="0"/>
                <a:cs typeface="Times New Roman" panose="02020603050405020304" pitchFamily="18" charset="0"/>
              </a:rPr>
              <a:t>3</a:t>
            </a:r>
            <a:r>
              <a:rPr lang="zh-CN" altLang="en-US" sz="3600" b="1" i="1" dirty="0">
                <a:latin typeface="Times New Roman" panose="02020603050405020304" pitchFamily="18" charset="0"/>
                <a:cs typeface="Times New Roman" panose="02020603050405020304" pitchFamily="18" charset="0"/>
              </a:rPr>
              <a:t>、</a:t>
            </a:r>
            <a:r>
              <a:rPr lang="en" altLang="zh-CN" sz="3600" b="1" i="1" dirty="0">
                <a:latin typeface="Times New Roman" panose="02020603050405020304" pitchFamily="18" charset="0"/>
                <a:cs typeface="Times New Roman" panose="02020603050405020304" pitchFamily="18" charset="0"/>
              </a:rPr>
              <a:t>Assess physical abilities
</a:t>
            </a:r>
            <a:r>
              <a:rPr lang="zh-CN" altLang="en-US" sz="3600" b="1" i="1" dirty="0">
                <a:latin typeface="Times New Roman" panose="02020603050405020304" pitchFamily="18" charset="0"/>
                <a:cs typeface="Times New Roman" panose="02020603050405020304" pitchFamily="18" charset="0"/>
              </a:rPr>
              <a:t>     </a:t>
            </a:r>
            <a:r>
              <a:rPr lang="zh-CN" altLang="zh-CN" sz="3600" b="1" i="1" dirty="0">
                <a:latin typeface="Times New Roman" panose="02020603050405020304" pitchFamily="18" charset="0"/>
                <a:cs typeface="Times New Roman" panose="02020603050405020304" pitchFamily="18" charset="0"/>
              </a:rPr>
              <a:t>评估身体能力</a:t>
            </a:r>
            <a:endParaRPr kumimoji="1" lang="zh-CN" altLang="en-US" sz="3600"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C5DC03CC-E596-DF4A-8B3B-88C78996937B}"/>
              </a:ext>
            </a:extLst>
          </p:cNvPr>
          <p:cNvSpPr txBox="1"/>
          <p:nvPr/>
        </p:nvSpPr>
        <p:spPr>
          <a:xfrm>
            <a:off x="571499" y="1272988"/>
            <a:ext cx="11048999" cy="2431435"/>
          </a:xfrm>
          <a:prstGeom prst="rect">
            <a:avLst/>
          </a:prstGeom>
          <a:noFill/>
        </p:spPr>
        <p:txBody>
          <a:bodyPr wrap="square" rtlCol="0">
            <a:spAutoFit/>
          </a:bodyPr>
          <a:lstStyle/>
          <a:p>
            <a:r>
              <a:rPr lang="en" altLang="zh-CN" sz="2400" b="1" dirty="0">
                <a:latin typeface="Times New Roman" panose="02020603050405020304" pitchFamily="18" charset="0"/>
                <a:cs typeface="Times New Roman" panose="02020603050405020304" pitchFamily="18" charset="0"/>
              </a:rPr>
              <a:t>Physical conditions include: A, health; B, physiology; C, physiological function.</a:t>
            </a:r>
          </a:p>
          <a:p>
            <a:r>
              <a:rPr lang="zh-CN" altLang="zh-CN" sz="2000" dirty="0">
                <a:latin typeface="Times New Roman" panose="02020603050405020304" pitchFamily="18" charset="0"/>
                <a:cs typeface="Times New Roman" panose="02020603050405020304" pitchFamily="18" charset="0"/>
              </a:rPr>
              <a:t>身体状况包括：</a:t>
            </a:r>
          </a:p>
          <a:p>
            <a:pPr lvl="0"/>
            <a:r>
              <a:rPr lang="en-US" altLang="zh-CN" sz="2000" dirty="0">
                <a:latin typeface="Times New Roman" panose="02020603050405020304" pitchFamily="18" charset="0"/>
                <a:cs typeface="Times New Roman" panose="02020603050405020304" pitchFamily="18" charset="0"/>
              </a:rPr>
              <a:t>A</a:t>
            </a:r>
            <a:r>
              <a:rPr lang="zh-CN" altLang="en-US" sz="2000" dirty="0">
                <a:latin typeface="Times New Roman" panose="02020603050405020304" pitchFamily="18" charset="0"/>
                <a:cs typeface="Times New Roman" panose="02020603050405020304" pitchFamily="18" charset="0"/>
              </a:rPr>
              <a:t>、</a:t>
            </a:r>
            <a:r>
              <a:rPr lang="zh-CN" altLang="zh-CN" sz="2000" dirty="0">
                <a:latin typeface="Times New Roman" panose="02020603050405020304" pitchFamily="18" charset="0"/>
                <a:cs typeface="Times New Roman" panose="02020603050405020304" pitchFamily="18" charset="0"/>
              </a:rPr>
              <a:t>健康</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B</a:t>
            </a:r>
            <a:r>
              <a:rPr lang="zh-CN" altLang="en-US" sz="2000" dirty="0">
                <a:latin typeface="Times New Roman" panose="02020603050405020304" pitchFamily="18" charset="0"/>
                <a:cs typeface="Times New Roman" panose="02020603050405020304" pitchFamily="18" charset="0"/>
              </a:rPr>
              <a:t>、</a:t>
            </a:r>
            <a:r>
              <a:rPr lang="zh-CN" altLang="zh-CN" sz="2000" dirty="0">
                <a:latin typeface="Times New Roman" panose="02020603050405020304" pitchFamily="18" charset="0"/>
                <a:cs typeface="Times New Roman" panose="02020603050405020304" pitchFamily="18" charset="0"/>
              </a:rPr>
              <a:t>体格</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 C</a:t>
            </a:r>
            <a:r>
              <a:rPr lang="zh-CN" altLang="en-US" sz="2000" dirty="0">
                <a:latin typeface="Times New Roman" panose="02020603050405020304" pitchFamily="18" charset="0"/>
                <a:cs typeface="Times New Roman" panose="02020603050405020304" pitchFamily="18" charset="0"/>
              </a:rPr>
              <a:t>、</a:t>
            </a:r>
            <a:r>
              <a:rPr lang="zh-CN" altLang="zh-CN" sz="2000" dirty="0">
                <a:latin typeface="Times New Roman" panose="02020603050405020304" pitchFamily="18" charset="0"/>
                <a:cs typeface="Times New Roman" panose="02020603050405020304" pitchFamily="18" charset="0"/>
              </a:rPr>
              <a:t>生理功能状态。</a:t>
            </a:r>
            <a:endParaRPr lang="en-US" altLang="zh-CN" sz="2000" dirty="0">
              <a:latin typeface="Times New Roman" panose="02020603050405020304" pitchFamily="18" charset="0"/>
              <a:cs typeface="Times New Roman" panose="02020603050405020304" pitchFamily="18" charset="0"/>
            </a:endParaRPr>
          </a:p>
          <a:p>
            <a:pPr lvl="0"/>
            <a:r>
              <a:rPr lang="en" altLang="zh-CN" sz="2400" b="1" dirty="0">
                <a:latin typeface="Times New Roman" panose="02020603050405020304" pitchFamily="18" charset="0"/>
                <a:cs typeface="Times New Roman" panose="02020603050405020304" pitchFamily="18" charset="0"/>
              </a:rPr>
              <a:t>Equipment required to assess fitness levels: A, stopwatch; B, scale; C, height meter; </a:t>
            </a:r>
          </a:p>
          <a:p>
            <a:pPr lvl="0"/>
            <a:r>
              <a:rPr lang="en" altLang="zh-CN" sz="2400" b="1" dirty="0">
                <a:latin typeface="Times New Roman" panose="02020603050405020304" pitchFamily="18" charset="0"/>
                <a:cs typeface="Times New Roman" panose="02020603050405020304" pitchFamily="18" charset="0"/>
              </a:rPr>
              <a:t>D, blood pressure meter</a:t>
            </a:r>
            <a:endParaRPr lang="zh-CN" altLang="zh-CN" sz="2400" b="1" dirty="0">
              <a:latin typeface="Times New Roman" panose="02020603050405020304" pitchFamily="18" charset="0"/>
              <a:cs typeface="Times New Roman" panose="02020603050405020304" pitchFamily="18" charset="0"/>
            </a:endParaRPr>
          </a:p>
          <a:p>
            <a:r>
              <a:rPr lang="zh-CN" altLang="zh-CN" sz="2000" dirty="0">
                <a:latin typeface="Times New Roman" panose="02020603050405020304" pitchFamily="18" charset="0"/>
                <a:cs typeface="Times New Roman" panose="02020603050405020304" pitchFamily="18" charset="0"/>
              </a:rPr>
              <a:t>评估体能水平需要的器材：</a:t>
            </a:r>
          </a:p>
          <a:p>
            <a:pPr lvl="0"/>
            <a:r>
              <a:rPr lang="en-US" altLang="zh-CN" sz="2000" dirty="0">
                <a:latin typeface="Times New Roman" panose="02020603050405020304" pitchFamily="18" charset="0"/>
                <a:cs typeface="Times New Roman" panose="02020603050405020304" pitchFamily="18" charset="0"/>
              </a:rPr>
              <a:t>A</a:t>
            </a:r>
            <a:r>
              <a:rPr lang="zh-CN" altLang="en-US" sz="2000" dirty="0">
                <a:latin typeface="Times New Roman" panose="02020603050405020304" pitchFamily="18" charset="0"/>
                <a:cs typeface="Times New Roman" panose="02020603050405020304" pitchFamily="18" charset="0"/>
              </a:rPr>
              <a:t>、</a:t>
            </a:r>
            <a:r>
              <a:rPr lang="zh-CN" altLang="zh-CN" sz="2000" dirty="0">
                <a:latin typeface="Times New Roman" panose="02020603050405020304" pitchFamily="18" charset="0"/>
                <a:cs typeface="Times New Roman" panose="02020603050405020304" pitchFamily="18" charset="0"/>
              </a:rPr>
              <a:t>秒表</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 B</a:t>
            </a:r>
            <a:r>
              <a:rPr lang="zh-CN" altLang="en-US" sz="2000" dirty="0">
                <a:latin typeface="Times New Roman" panose="02020603050405020304" pitchFamily="18" charset="0"/>
                <a:cs typeface="Times New Roman" panose="02020603050405020304" pitchFamily="18" charset="0"/>
              </a:rPr>
              <a:t>、</a:t>
            </a:r>
            <a:r>
              <a:rPr lang="zh-CN" altLang="zh-CN" sz="2000" dirty="0">
                <a:latin typeface="Times New Roman" panose="02020603050405020304" pitchFamily="18" charset="0"/>
                <a:cs typeface="Times New Roman" panose="02020603050405020304" pitchFamily="18" charset="0"/>
              </a:rPr>
              <a:t>体重秤</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 C</a:t>
            </a:r>
            <a:r>
              <a:rPr lang="zh-CN" altLang="en-US" sz="2000" dirty="0">
                <a:latin typeface="Times New Roman" panose="02020603050405020304" pitchFamily="18" charset="0"/>
                <a:cs typeface="Times New Roman" panose="02020603050405020304" pitchFamily="18" charset="0"/>
              </a:rPr>
              <a:t>、</a:t>
            </a:r>
            <a:r>
              <a:rPr lang="zh-CN" altLang="zh-CN" sz="2000" dirty="0">
                <a:latin typeface="Times New Roman" panose="02020603050405020304" pitchFamily="18" charset="0"/>
                <a:cs typeface="Times New Roman" panose="02020603050405020304" pitchFamily="18" charset="0"/>
              </a:rPr>
              <a:t>身高仪</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D</a:t>
            </a:r>
            <a:r>
              <a:rPr lang="zh-CN" altLang="en-US" sz="2000" dirty="0">
                <a:latin typeface="Times New Roman" panose="02020603050405020304" pitchFamily="18" charset="0"/>
                <a:cs typeface="Times New Roman" panose="02020603050405020304" pitchFamily="18" charset="0"/>
              </a:rPr>
              <a:t>、</a:t>
            </a:r>
            <a:r>
              <a:rPr lang="zh-CN" altLang="zh-CN" sz="2000" dirty="0">
                <a:latin typeface="Times New Roman" panose="02020603050405020304" pitchFamily="18" charset="0"/>
                <a:cs typeface="Times New Roman" panose="02020603050405020304" pitchFamily="18" charset="0"/>
              </a:rPr>
              <a:t>血压计</a:t>
            </a:r>
          </a:p>
        </p:txBody>
      </p:sp>
      <p:sp>
        <p:nvSpPr>
          <p:cNvPr id="5" name="文本框 4">
            <a:extLst>
              <a:ext uri="{FF2B5EF4-FFF2-40B4-BE49-F238E27FC236}">
                <a16:creationId xmlns:a16="http://schemas.microsoft.com/office/drawing/2014/main" id="{205C2729-C1A7-7741-9C8E-5E0BF613CFEA}"/>
              </a:ext>
            </a:extLst>
          </p:cNvPr>
          <p:cNvSpPr txBox="1"/>
          <p:nvPr/>
        </p:nvSpPr>
        <p:spPr>
          <a:xfrm>
            <a:off x="1" y="3821976"/>
            <a:ext cx="12191999" cy="3046988"/>
          </a:xfrm>
          <a:prstGeom prst="rect">
            <a:avLst/>
          </a:prstGeom>
          <a:noFill/>
        </p:spPr>
        <p:txBody>
          <a:bodyPr wrap="square" rtlCol="0">
            <a:spAutoFit/>
          </a:bodyPr>
          <a:lstStyle/>
          <a:p>
            <a:r>
              <a:rPr lang="en" altLang="zh-CN" sz="2400" b="1" dirty="0">
                <a:latin typeface="Times New Roman" panose="02020603050405020304" pitchFamily="18" charset="0"/>
                <a:cs typeface="Times New Roman" panose="02020603050405020304" pitchFamily="18" charset="0"/>
              </a:rPr>
              <a:t>Formula for calculating physical abilities: UFS (700 - 3 CSU - 2.5 ADSR - 2.7 B q 028 m ) / (350 - 2.6 B q 0.21 h)  </a:t>
            </a:r>
          </a:p>
          <a:p>
            <a:r>
              <a:rPr lang="zh-CN" altLang="zh-CN" dirty="0">
                <a:latin typeface="Times New Roman" panose="02020603050405020304" pitchFamily="18" charset="0"/>
                <a:cs typeface="Times New Roman" panose="02020603050405020304" pitchFamily="18" charset="0"/>
              </a:rPr>
              <a:t>计算身体能力的公式：</a:t>
            </a:r>
          </a:p>
          <a:p>
            <a:r>
              <a:rPr lang="zh-CN" altLang="zh-CN" dirty="0">
                <a:latin typeface="Times New Roman" panose="02020603050405020304" pitchFamily="18" charset="0"/>
                <a:cs typeface="Times New Roman" panose="02020603050405020304" pitchFamily="18" charset="0"/>
              </a:rPr>
              <a:t>УФС </a:t>
            </a:r>
            <a:r>
              <a:rPr lang="en-US" altLang="zh-CN" dirty="0">
                <a:latin typeface="Times New Roman" panose="02020603050405020304" pitchFamily="18" charset="0"/>
                <a:cs typeface="Times New Roman" panose="02020603050405020304" pitchFamily="18" charset="0"/>
              </a:rPr>
              <a:t>= (700 </a:t>
            </a:r>
            <a:r>
              <a:rPr lang="zh-CN" altLang="zh-CN"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 3 </a:t>
            </a:r>
            <a:r>
              <a:rPr lang="zh-CN" altLang="zh-CN" dirty="0">
                <a:latin typeface="Times New Roman" panose="02020603050405020304" pitchFamily="18" charset="0"/>
                <a:cs typeface="Times New Roman" panose="02020603050405020304" pitchFamily="18" charset="0"/>
              </a:rPr>
              <a:t>ЧСС –</a:t>
            </a:r>
            <a:r>
              <a:rPr lang="en-US" altLang="zh-CN" dirty="0">
                <a:latin typeface="Times New Roman" panose="02020603050405020304" pitchFamily="18" charset="0"/>
                <a:cs typeface="Times New Roman" panose="02020603050405020304" pitchFamily="18" charset="0"/>
              </a:rPr>
              <a:t> 2,5 </a:t>
            </a:r>
            <a:r>
              <a:rPr lang="zh-CN" altLang="zh-CN" dirty="0">
                <a:latin typeface="Times New Roman" panose="02020603050405020304" pitchFamily="18" charset="0"/>
                <a:cs typeface="Times New Roman" panose="02020603050405020304" pitchFamily="18" charset="0"/>
              </a:rPr>
              <a:t>АДср –</a:t>
            </a:r>
            <a:r>
              <a:rPr lang="en-US" altLang="zh-CN" dirty="0">
                <a:latin typeface="Times New Roman" panose="02020603050405020304" pitchFamily="18" charset="0"/>
                <a:cs typeface="Times New Roman" panose="02020603050405020304" pitchFamily="18" charset="0"/>
              </a:rPr>
              <a:t> 2,7 </a:t>
            </a:r>
            <a:r>
              <a:rPr lang="zh-CN" altLang="zh-CN" dirty="0">
                <a:latin typeface="Times New Roman" panose="02020603050405020304" pitchFamily="18" charset="0"/>
                <a:cs typeface="Times New Roman" panose="02020603050405020304" pitchFamily="18" charset="0"/>
              </a:rPr>
              <a:t>В</a:t>
            </a:r>
            <a:r>
              <a:rPr lang="en-US" altLang="zh-CN" dirty="0">
                <a:latin typeface="Times New Roman" panose="02020603050405020304" pitchFamily="18" charset="0"/>
                <a:cs typeface="Times New Roman" panose="02020603050405020304" pitchFamily="18" charset="0"/>
              </a:rPr>
              <a:t> + 028 m ) / (350 </a:t>
            </a:r>
            <a:r>
              <a:rPr lang="zh-CN" altLang="zh-CN"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 2,6 </a:t>
            </a:r>
            <a:r>
              <a:rPr lang="zh-CN" altLang="zh-CN" dirty="0">
                <a:latin typeface="Times New Roman" panose="02020603050405020304" pitchFamily="18" charset="0"/>
                <a:cs typeface="Times New Roman" panose="02020603050405020304" pitchFamily="18" charset="0"/>
              </a:rPr>
              <a:t>В</a:t>
            </a:r>
            <a:r>
              <a:rPr lang="en-US" altLang="zh-CN" dirty="0">
                <a:latin typeface="Times New Roman" panose="02020603050405020304" pitchFamily="18" charset="0"/>
                <a:cs typeface="Times New Roman" panose="02020603050405020304" pitchFamily="18" charset="0"/>
              </a:rPr>
              <a:t> + 0,21 h)</a:t>
            </a:r>
            <a:endParaRPr lang="zh-CN" altLang="zh-CN" dirty="0">
              <a:latin typeface="Times New Roman" panose="02020603050405020304" pitchFamily="18" charset="0"/>
              <a:cs typeface="Times New Roman" panose="02020603050405020304" pitchFamily="18" charset="0"/>
            </a:endParaRPr>
          </a:p>
          <a:p>
            <a:r>
              <a:rPr lang="en-US" altLang="zh-CN" b="1" dirty="0">
                <a:latin typeface="Times New Roman" panose="02020603050405020304" pitchFamily="18" charset="0"/>
                <a:cs typeface="Times New Roman" panose="02020603050405020304" pitchFamily="18" charset="0"/>
              </a:rPr>
              <a:t> </a:t>
            </a:r>
            <a:r>
              <a:rPr lang="en" altLang="zh-CN" sz="2400" b="1" dirty="0">
                <a:latin typeface="Times New Roman" panose="02020603050405020304" pitchFamily="18" charset="0"/>
                <a:cs typeface="Times New Roman" panose="02020603050405020304" pitchFamily="18" charset="0"/>
              </a:rPr>
              <a:t>Among them, HR is resting heart rate in minutes; BP is 1/3 of the difference between average arterial pressure (the total of </a:t>
            </a:r>
            <a:r>
              <a:rPr lang="en" altLang="zh-CN" sz="2400" b="1" dirty="0" err="1">
                <a:latin typeface="Times New Roman" panose="02020603050405020304" pitchFamily="18" charset="0"/>
                <a:cs typeface="Times New Roman" panose="02020603050405020304" pitchFamily="18" charset="0"/>
              </a:rPr>
              <a:t>throestric</a:t>
            </a:r>
            <a:r>
              <a:rPr lang="en" altLang="zh-CN" sz="2400" b="1" dirty="0">
                <a:latin typeface="Times New Roman" panose="02020603050405020304" pitchFamily="18" charset="0"/>
                <a:cs typeface="Times New Roman" panose="02020603050405020304" pitchFamily="18" charset="0"/>
              </a:rPr>
              <a:t> pressure) and systolic pressure and </a:t>
            </a:r>
            <a:r>
              <a:rPr lang="en" altLang="zh-CN" sz="2400" b="1" dirty="0" err="1">
                <a:latin typeface="Times New Roman" panose="02020603050405020304" pitchFamily="18" charset="0"/>
                <a:cs typeface="Times New Roman" panose="02020603050405020304" pitchFamily="18" charset="0"/>
              </a:rPr>
              <a:t>espressure</a:t>
            </a:r>
            <a:r>
              <a:rPr lang="en" altLang="zh-CN" sz="2400" b="1" dirty="0">
                <a:latin typeface="Times New Roman" panose="02020603050405020304" pitchFamily="18" charset="0"/>
                <a:cs typeface="Times New Roman" panose="02020603050405020304" pitchFamily="18" charset="0"/>
              </a:rPr>
              <a:t>. A is blood pressure; B is age (years); m is weight (kg); h is height (cm).</a:t>
            </a:r>
            <a:r>
              <a:rPr lang="en" altLang="zh-CN" dirty="0">
                <a:latin typeface="Times New Roman" panose="02020603050405020304" pitchFamily="18" charset="0"/>
                <a:cs typeface="Times New Roman" panose="02020603050405020304" pitchFamily="18" charset="0"/>
              </a:rPr>
              <a:t>
</a:t>
            </a:r>
            <a:r>
              <a:rPr lang="zh-CN" altLang="zh-CN" dirty="0">
                <a:latin typeface="Times New Roman" panose="02020603050405020304" pitchFamily="18" charset="0"/>
                <a:cs typeface="Times New Roman" panose="02020603050405020304" pitchFamily="18" charset="0"/>
              </a:rPr>
              <a:t>其中</a:t>
            </a:r>
            <a:r>
              <a:rPr lang="en-US" altLang="zh-CN" dirty="0">
                <a:latin typeface="Times New Roman" panose="02020603050405020304" pitchFamily="18" charset="0"/>
                <a:cs typeface="Times New Roman" panose="02020603050405020304" pitchFamily="18" charset="0"/>
              </a:rPr>
              <a:t>HR</a:t>
            </a:r>
            <a:r>
              <a:rPr lang="zh-CN" altLang="zh-CN" dirty="0">
                <a:latin typeface="Times New Roman" panose="02020603050405020304" pitchFamily="18" charset="0"/>
                <a:cs typeface="Times New Roman" panose="02020603050405020304" pitchFamily="18" charset="0"/>
              </a:rPr>
              <a:t>为静息心率，单位为分钟；</a:t>
            </a:r>
            <a:r>
              <a:rPr lang="en-US" altLang="zh-CN" dirty="0">
                <a:latin typeface="Times New Roman" panose="02020603050405020304" pitchFamily="18" charset="0"/>
                <a:cs typeface="Times New Roman" panose="02020603050405020304" pitchFamily="18" charset="0"/>
              </a:rPr>
              <a:t> BP</a:t>
            </a:r>
            <a:r>
              <a:rPr lang="zh-CN" altLang="zh-CN" dirty="0">
                <a:latin typeface="Times New Roman" panose="02020603050405020304" pitchFamily="18" charset="0"/>
                <a:cs typeface="Times New Roman" panose="02020603050405020304" pitchFamily="18" charset="0"/>
              </a:rPr>
              <a:t>是平均动脉压</a:t>
            </a:r>
            <a:r>
              <a:rPr lang="en-US" altLang="zh-CN" dirty="0">
                <a:latin typeface="Times New Roman" panose="02020603050405020304" pitchFamily="18" charset="0"/>
                <a:cs typeface="Times New Roman" panose="02020603050405020304" pitchFamily="18" charset="0"/>
              </a:rPr>
              <a:t>(</a:t>
            </a:r>
            <a:r>
              <a:rPr lang="zh-CN" altLang="zh-CN" dirty="0">
                <a:latin typeface="Times New Roman" panose="02020603050405020304" pitchFamily="18" charset="0"/>
                <a:cs typeface="Times New Roman" panose="02020603050405020304" pitchFamily="18" charset="0"/>
              </a:rPr>
              <a:t>舒张压之和</a:t>
            </a:r>
            <a:r>
              <a:rPr lang="en-US" altLang="zh-CN" dirty="0">
                <a:latin typeface="Times New Roman" panose="02020603050405020304" pitchFamily="18" charset="0"/>
                <a:cs typeface="Times New Roman" panose="02020603050405020304" pitchFamily="18" charset="0"/>
              </a:rPr>
              <a:t>) +</a:t>
            </a:r>
            <a:r>
              <a:rPr lang="zh-CN" altLang="zh-CN" dirty="0">
                <a:latin typeface="Times New Roman" panose="02020603050405020304" pitchFamily="18" charset="0"/>
                <a:cs typeface="Times New Roman" panose="02020603050405020304" pitchFamily="18" charset="0"/>
              </a:rPr>
              <a:t>收缩压和舒张压之差的</a:t>
            </a:r>
            <a:r>
              <a:rPr lang="en-US" altLang="zh-CN" dirty="0">
                <a:latin typeface="Times New Roman" panose="02020603050405020304" pitchFamily="18" charset="0"/>
                <a:cs typeface="Times New Roman" panose="02020603050405020304" pitchFamily="18" charset="0"/>
              </a:rPr>
              <a:t>1/3</a:t>
            </a:r>
            <a:r>
              <a:rPr lang="zh-CN" altLang="zh-CN" dirty="0">
                <a:latin typeface="Times New Roman" panose="02020603050405020304" pitchFamily="18" charset="0"/>
                <a:cs typeface="Times New Roman" panose="02020603050405020304" pitchFamily="18" charset="0"/>
              </a:rPr>
              <a:t>。</a:t>
            </a:r>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A</a:t>
            </a:r>
            <a:r>
              <a:rPr lang="zh-CN" altLang="zh-CN" dirty="0">
                <a:latin typeface="Times New Roman" panose="02020603050405020304" pitchFamily="18" charset="0"/>
                <a:cs typeface="Times New Roman" panose="02020603050405020304" pitchFamily="18" charset="0"/>
              </a:rPr>
              <a:t>是血压；</a:t>
            </a:r>
            <a:r>
              <a:rPr lang="en-US" altLang="zh-CN" dirty="0">
                <a:latin typeface="Times New Roman" panose="02020603050405020304" pitchFamily="18" charset="0"/>
                <a:cs typeface="Times New Roman" panose="02020603050405020304" pitchFamily="18" charset="0"/>
              </a:rPr>
              <a:t>B</a:t>
            </a:r>
            <a:r>
              <a:rPr lang="zh-CN" altLang="zh-CN" dirty="0">
                <a:latin typeface="Times New Roman" panose="02020603050405020304" pitchFamily="18" charset="0"/>
                <a:cs typeface="Times New Roman" panose="02020603050405020304" pitchFamily="18" charset="0"/>
              </a:rPr>
              <a:t>是年龄（岁）；</a:t>
            </a:r>
            <a:r>
              <a:rPr lang="en-US" altLang="zh-CN" dirty="0">
                <a:latin typeface="Times New Roman" panose="02020603050405020304" pitchFamily="18" charset="0"/>
                <a:cs typeface="Times New Roman" panose="02020603050405020304" pitchFamily="18" charset="0"/>
              </a:rPr>
              <a:t>m</a:t>
            </a:r>
            <a:r>
              <a:rPr lang="zh-CN" altLang="zh-CN" dirty="0">
                <a:latin typeface="Times New Roman" panose="02020603050405020304" pitchFamily="18" charset="0"/>
                <a:cs typeface="Times New Roman" panose="02020603050405020304" pitchFamily="18" charset="0"/>
              </a:rPr>
              <a:t>是体重（公斤）；</a:t>
            </a:r>
            <a:r>
              <a:rPr lang="en-US" altLang="zh-CN" dirty="0">
                <a:latin typeface="Times New Roman" panose="02020603050405020304" pitchFamily="18" charset="0"/>
                <a:cs typeface="Times New Roman" panose="02020603050405020304" pitchFamily="18" charset="0"/>
              </a:rPr>
              <a:t>h</a:t>
            </a:r>
            <a:r>
              <a:rPr lang="zh-CN" altLang="zh-CN" dirty="0">
                <a:latin typeface="Times New Roman" panose="02020603050405020304" pitchFamily="18" charset="0"/>
                <a:cs typeface="Times New Roman" panose="02020603050405020304" pitchFamily="18" charset="0"/>
              </a:rPr>
              <a:t>是高度（厘米）。</a:t>
            </a:r>
          </a:p>
        </p:txBody>
      </p:sp>
    </p:spTree>
    <p:extLst>
      <p:ext uri="{BB962C8B-B14F-4D97-AF65-F5344CB8AC3E}">
        <p14:creationId xmlns:p14="http://schemas.microsoft.com/office/powerpoint/2010/main" val="380243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669E0F-88D4-8B4C-8A9B-77F6A2E691A9}"/>
              </a:ext>
            </a:extLst>
          </p:cNvPr>
          <p:cNvSpPr>
            <a:spLocks noGrp="1"/>
          </p:cNvSpPr>
          <p:nvPr>
            <p:ph type="title"/>
          </p:nvPr>
        </p:nvSpPr>
        <p:spPr>
          <a:xfrm>
            <a:off x="838200" y="365126"/>
            <a:ext cx="4935071" cy="1069228"/>
          </a:xfrm>
        </p:spPr>
        <p:txBody>
          <a:bodyPr>
            <a:normAutofit fontScale="90000"/>
          </a:bodyPr>
          <a:lstStyle/>
          <a:p>
            <a:r>
              <a:rPr lang="en-US" altLang="zh-CN" sz="3600" b="1" i="1" dirty="0">
                <a:latin typeface="Times New Roman" panose="02020603050405020304" pitchFamily="18" charset="0"/>
                <a:cs typeface="Times New Roman" panose="02020603050405020304" pitchFamily="18" charset="0"/>
              </a:rPr>
              <a:t>4</a:t>
            </a:r>
            <a:r>
              <a:rPr lang="zh-CN" altLang="en-US" sz="3600" b="1" i="1" dirty="0">
                <a:latin typeface="Times New Roman" panose="02020603050405020304" pitchFamily="18" charset="0"/>
                <a:cs typeface="Times New Roman" panose="02020603050405020304" pitchFamily="18" charset="0"/>
              </a:rPr>
              <a:t>、</a:t>
            </a:r>
            <a:r>
              <a:rPr lang="en" altLang="zh-CN" sz="3600" b="1" i="1" dirty="0">
                <a:latin typeface="Times New Roman" panose="02020603050405020304" pitchFamily="18" charset="0"/>
                <a:cs typeface="Times New Roman" panose="02020603050405020304" pitchFamily="18" charset="0"/>
              </a:rPr>
              <a:t>Harvard Ladder Test
</a:t>
            </a:r>
            <a:r>
              <a:rPr lang="zh-CN" altLang="en-US" sz="3600" b="1" i="1" dirty="0">
                <a:latin typeface="Times New Roman" panose="02020603050405020304" pitchFamily="18" charset="0"/>
                <a:cs typeface="Times New Roman" panose="02020603050405020304" pitchFamily="18" charset="0"/>
              </a:rPr>
              <a:t>     </a:t>
            </a:r>
            <a:r>
              <a:rPr lang="zh-CN" altLang="zh-CN" sz="3600" b="1" i="1" dirty="0">
                <a:latin typeface="Times New Roman" panose="02020603050405020304" pitchFamily="18" charset="0"/>
                <a:cs typeface="Times New Roman" panose="02020603050405020304" pitchFamily="18" charset="0"/>
              </a:rPr>
              <a:t>哈佛阶梯测试</a:t>
            </a:r>
            <a:endParaRPr kumimoji="1" lang="zh-CN" altLang="en-US" sz="3600"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B09FF401-AD82-E243-BAB2-9F4F86548611}"/>
              </a:ext>
            </a:extLst>
          </p:cNvPr>
          <p:cNvSpPr txBox="1"/>
          <p:nvPr/>
        </p:nvSpPr>
        <p:spPr>
          <a:xfrm>
            <a:off x="0" y="1785658"/>
            <a:ext cx="12192000" cy="4893647"/>
          </a:xfrm>
          <a:prstGeom prst="rect">
            <a:avLst/>
          </a:prstGeom>
          <a:noFill/>
        </p:spPr>
        <p:txBody>
          <a:bodyPr wrap="square" rtlCol="0">
            <a:spAutoFit/>
          </a:bodyPr>
          <a:lstStyle/>
          <a:p>
            <a:r>
              <a:rPr lang="en" altLang="zh-CN" sz="2400" b="1" dirty="0">
                <a:latin typeface="Times New Roman" panose="02020603050405020304" pitchFamily="18" charset="0"/>
                <a:cs typeface="Times New Roman" panose="02020603050405020304" pitchFamily="18" charset="0"/>
              </a:rPr>
              <a:t>Harvard Ladder Test Index (IHST)
</a:t>
            </a:r>
            <a:r>
              <a:rPr lang="zh-CN" altLang="en-US" sz="2400" b="1" dirty="0">
                <a:latin typeface="Times New Roman" panose="02020603050405020304" pitchFamily="18" charset="0"/>
                <a:cs typeface="Times New Roman" panose="02020603050405020304" pitchFamily="18" charset="0"/>
              </a:rPr>
              <a:t>      </a:t>
            </a:r>
            <a:r>
              <a:rPr lang="en" altLang="zh-CN" sz="2400" b="1" dirty="0">
                <a:latin typeface="Times New Roman" panose="02020603050405020304" pitchFamily="18" charset="0"/>
                <a:cs typeface="Times New Roman" panose="02020603050405020304" pitchFamily="18" charset="0"/>
              </a:rPr>
              <a:t>The rising speed is 30 cycles per minute. Men's steps are 50 cm high and women's 43 cm, and since a cycle consists of 4 steps, the speed of the beater is set to 120 per minute. Fatigue begins to lag behind the set speed during the as rise, then stop the test after 15-20 s and record the actual working time in seconds. When there are external signs of excessive fatigue: pale face, tripped, etc., the test will also stop. After completing the work, the subjects sat in a chair and calculated their heart rate from the first 30 seconds of recovery. </a:t>
            </a:r>
            <a:r>
              <a:rPr lang="en" altLang="zh-CN" sz="2400" dirty="0">
                <a:latin typeface="Times New Roman" panose="02020603050405020304" pitchFamily="18" charset="0"/>
                <a:cs typeface="Times New Roman" panose="02020603050405020304" pitchFamily="18" charset="0"/>
              </a:rPr>
              <a:t>
</a:t>
            </a:r>
            <a:r>
              <a:rPr lang="zh-CN" altLang="zh-CN" sz="2400" dirty="0">
                <a:latin typeface="Times New Roman" panose="02020603050405020304" pitchFamily="18" charset="0"/>
                <a:cs typeface="Times New Roman" panose="02020603050405020304" pitchFamily="18" charset="0"/>
              </a:rPr>
              <a:t>哈佛阶梯测试指数（</a:t>
            </a:r>
            <a:r>
              <a:rPr lang="en-US" altLang="zh-CN" sz="2400" dirty="0">
                <a:latin typeface="Times New Roman" panose="02020603050405020304" pitchFamily="18" charset="0"/>
                <a:cs typeface="Times New Roman" panose="02020603050405020304" pitchFamily="18" charset="0"/>
              </a:rPr>
              <a:t>IHST</a:t>
            </a:r>
            <a:r>
              <a:rPr lang="zh-CN" altLang="zh-CN" sz="2400" dirty="0">
                <a:latin typeface="Times New Roman" panose="02020603050405020304" pitchFamily="18" charset="0"/>
                <a:cs typeface="Times New Roman" panose="02020603050405020304" pitchFamily="18" charset="0"/>
              </a:rPr>
              <a:t>）</a:t>
            </a:r>
          </a:p>
          <a:p>
            <a:r>
              <a:rPr lang="zh-CN" altLang="en-US" sz="2400" dirty="0">
                <a:latin typeface="Times New Roman" panose="02020603050405020304" pitchFamily="18" charset="0"/>
                <a:cs typeface="Times New Roman" panose="02020603050405020304" pitchFamily="18" charset="0"/>
              </a:rPr>
              <a:t>      </a:t>
            </a:r>
            <a:r>
              <a:rPr lang="zh-CN" altLang="zh-CN" sz="2400" dirty="0">
                <a:latin typeface="Times New Roman" panose="02020603050405020304" pitchFamily="18" charset="0"/>
                <a:cs typeface="Times New Roman" panose="02020603050405020304" pitchFamily="18" charset="0"/>
              </a:rPr>
              <a:t>上升速度为每分钟</a:t>
            </a:r>
            <a:r>
              <a:rPr lang="en-US" altLang="zh-CN" sz="2400" dirty="0">
                <a:latin typeface="Times New Roman" panose="02020603050405020304" pitchFamily="18" charset="0"/>
                <a:cs typeface="Times New Roman" panose="02020603050405020304" pitchFamily="18" charset="0"/>
              </a:rPr>
              <a:t>30</a:t>
            </a:r>
            <a:r>
              <a:rPr lang="zh-CN" altLang="zh-CN" sz="2400" dirty="0">
                <a:latin typeface="Times New Roman" panose="02020603050405020304" pitchFamily="18" charset="0"/>
                <a:cs typeface="Times New Roman" panose="02020603050405020304" pitchFamily="18" charset="0"/>
              </a:rPr>
              <a:t>个循环。男士步高</a:t>
            </a:r>
            <a:r>
              <a:rPr lang="en-US" altLang="zh-CN" sz="2400" dirty="0">
                <a:latin typeface="Times New Roman" panose="02020603050405020304" pitchFamily="18" charset="0"/>
                <a:cs typeface="Times New Roman" panose="02020603050405020304" pitchFamily="18" charset="0"/>
              </a:rPr>
              <a:t>50</a:t>
            </a:r>
            <a:r>
              <a:rPr lang="zh-CN" altLang="zh-CN" sz="2400" dirty="0">
                <a:latin typeface="Times New Roman" panose="02020603050405020304" pitchFamily="18" charset="0"/>
                <a:cs typeface="Times New Roman" panose="02020603050405020304" pitchFamily="18" charset="0"/>
              </a:rPr>
              <a:t>厘米，女性</a:t>
            </a:r>
            <a:r>
              <a:rPr lang="en-US" altLang="zh-CN" sz="2400" dirty="0">
                <a:latin typeface="Times New Roman" panose="02020603050405020304" pitchFamily="18" charset="0"/>
                <a:cs typeface="Times New Roman" panose="02020603050405020304" pitchFamily="18" charset="0"/>
              </a:rPr>
              <a:t>43</a:t>
            </a:r>
            <a:r>
              <a:rPr lang="zh-CN" altLang="zh-CN" sz="2400" dirty="0">
                <a:latin typeface="Times New Roman" panose="02020603050405020304" pitchFamily="18" charset="0"/>
                <a:cs typeface="Times New Roman" panose="02020603050405020304" pitchFamily="18" charset="0"/>
              </a:rPr>
              <a:t>厘米，由于一个周期由</a:t>
            </a:r>
            <a:r>
              <a:rPr lang="en-US" altLang="zh-CN" sz="2400" dirty="0">
                <a:latin typeface="Times New Roman" panose="02020603050405020304" pitchFamily="18" charset="0"/>
                <a:cs typeface="Times New Roman" panose="02020603050405020304" pitchFamily="18" charset="0"/>
              </a:rPr>
              <a:t>4</a:t>
            </a:r>
            <a:r>
              <a:rPr lang="zh-CN" altLang="zh-CN" sz="2400" dirty="0">
                <a:latin typeface="Times New Roman" panose="02020603050405020304" pitchFamily="18" charset="0"/>
                <a:cs typeface="Times New Roman" panose="02020603050405020304" pitchFamily="18" charset="0"/>
              </a:rPr>
              <a:t>个步骤组成，因此节拍器的速度设置为每</a:t>
            </a:r>
            <a:r>
              <a:rPr lang="en-US" altLang="zh-CN" sz="2400" dirty="0">
                <a:latin typeface="Times New Roman" panose="02020603050405020304" pitchFamily="18" charset="0"/>
                <a:cs typeface="Times New Roman" panose="02020603050405020304" pitchFamily="18" charset="0"/>
              </a:rPr>
              <a:t> 1</a:t>
            </a:r>
            <a:r>
              <a:rPr lang="zh-CN" altLang="zh-CN" sz="2400" dirty="0">
                <a:latin typeface="Times New Roman" panose="02020603050405020304" pitchFamily="18" charset="0"/>
                <a:cs typeface="Times New Roman" panose="02020603050405020304" pitchFamily="18" charset="0"/>
              </a:rPr>
              <a:t>分钟</a:t>
            </a:r>
            <a:r>
              <a:rPr lang="en-US" altLang="zh-CN" sz="2400" dirty="0">
                <a:latin typeface="Times New Roman" panose="02020603050405020304" pitchFamily="18" charset="0"/>
                <a:cs typeface="Times New Roman" panose="02020603050405020304" pitchFamily="18" charset="0"/>
              </a:rPr>
              <a:t>120</a:t>
            </a:r>
            <a:r>
              <a:rPr lang="zh-CN" altLang="zh-CN" sz="2400" dirty="0">
                <a:latin typeface="Times New Roman" panose="02020603050405020304" pitchFamily="18" charset="0"/>
                <a:cs typeface="Times New Roman" panose="02020603050405020304" pitchFamily="18" charset="0"/>
              </a:rPr>
              <a:t>个。在上升过程中出现疲劳并开始落后于设定的速度，则</a:t>
            </a:r>
            <a:r>
              <a:rPr lang="en-US" altLang="zh-CN" sz="2400" dirty="0">
                <a:latin typeface="Times New Roman" panose="02020603050405020304" pitchFamily="18" charset="0"/>
                <a:cs typeface="Times New Roman" panose="02020603050405020304" pitchFamily="18" charset="0"/>
              </a:rPr>
              <a:t>15</a:t>
            </a:r>
            <a:r>
              <a:rPr lang="zh-CN" altLang="zh-CN" sz="2400"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20 s</a:t>
            </a:r>
            <a:r>
              <a:rPr lang="zh-CN" altLang="zh-CN" sz="2400" dirty="0">
                <a:latin typeface="Times New Roman" panose="02020603050405020304" pitchFamily="18" charset="0"/>
                <a:cs typeface="Times New Roman" panose="02020603050405020304" pitchFamily="18" charset="0"/>
              </a:rPr>
              <a:t>后，停止测试，并以秒为单位记录实际的工作时间。当出现过度疲劳的外部迹象时：脸部苍白，绊脚等，测试也将停止。完成工作后，受试者坐在椅子上，并从恢复的第二分钟开始的前</a:t>
            </a:r>
            <a:r>
              <a:rPr lang="en-US" altLang="zh-CN" sz="2400" dirty="0">
                <a:latin typeface="Times New Roman" panose="02020603050405020304" pitchFamily="18" charset="0"/>
                <a:cs typeface="Times New Roman" panose="02020603050405020304" pitchFamily="18" charset="0"/>
              </a:rPr>
              <a:t>30</a:t>
            </a:r>
            <a:r>
              <a:rPr lang="zh-CN" altLang="zh-CN" sz="2400" dirty="0">
                <a:latin typeface="Times New Roman" panose="02020603050405020304" pitchFamily="18" charset="0"/>
                <a:cs typeface="Times New Roman" panose="02020603050405020304" pitchFamily="18" charset="0"/>
              </a:rPr>
              <a:t>秒计算心率。 </a:t>
            </a:r>
          </a:p>
        </p:txBody>
      </p:sp>
      <p:sp>
        <p:nvSpPr>
          <p:cNvPr id="5" name="文本框 4">
            <a:extLst>
              <a:ext uri="{FF2B5EF4-FFF2-40B4-BE49-F238E27FC236}">
                <a16:creationId xmlns:a16="http://schemas.microsoft.com/office/drawing/2014/main" id="{7A2A0663-88B0-6C40-8F6F-C8F645A58267}"/>
              </a:ext>
            </a:extLst>
          </p:cNvPr>
          <p:cNvSpPr txBox="1"/>
          <p:nvPr/>
        </p:nvSpPr>
        <p:spPr>
          <a:xfrm>
            <a:off x="5773271" y="215998"/>
            <a:ext cx="6418729" cy="1569660"/>
          </a:xfrm>
          <a:prstGeom prst="rect">
            <a:avLst/>
          </a:prstGeom>
          <a:noFill/>
        </p:spPr>
        <p:txBody>
          <a:bodyPr wrap="square" rtlCol="0">
            <a:spAutoFit/>
          </a:bodyPr>
          <a:lstStyle/>
          <a:p>
            <a:r>
              <a:rPr lang="en" altLang="zh-CN" sz="2400" b="1" dirty="0">
                <a:latin typeface="Times New Roman" panose="02020603050405020304" pitchFamily="18" charset="0"/>
                <a:cs typeface="Times New Roman" panose="02020603050405020304" pitchFamily="18" charset="0"/>
              </a:rPr>
              <a:t>Formula: IGST - 100t / 5.5n</a:t>
            </a:r>
            <a:r>
              <a:rPr lang="zh-CN" altLang="en-US" sz="2400" b="1" dirty="0">
                <a:latin typeface="Times New Roman" panose="02020603050405020304" pitchFamily="18" charset="0"/>
                <a:cs typeface="Times New Roman" panose="02020603050405020304" pitchFamily="18" charset="0"/>
              </a:rPr>
              <a:t>（</a:t>
            </a:r>
            <a:r>
              <a:rPr lang="zh-CN" altLang="zh-CN" sz="2400" b="1" dirty="0">
                <a:latin typeface="Times New Roman" panose="02020603050405020304" pitchFamily="18" charset="0"/>
                <a:cs typeface="Times New Roman" panose="02020603050405020304" pitchFamily="18" charset="0"/>
              </a:rPr>
              <a:t>公式：</a:t>
            </a:r>
            <a:r>
              <a:rPr lang="en-US" altLang="zh-CN" sz="2400" b="1" dirty="0">
                <a:latin typeface="Times New Roman" panose="02020603050405020304" pitchFamily="18" charset="0"/>
                <a:cs typeface="Times New Roman" panose="02020603050405020304" pitchFamily="18" charset="0"/>
              </a:rPr>
              <a:t>IGST = 100t / 5.5n</a:t>
            </a:r>
            <a:r>
              <a:rPr lang="zh-CN" altLang="en-US" sz="2400" b="1" dirty="0">
                <a:latin typeface="Times New Roman" panose="02020603050405020304" pitchFamily="18" charset="0"/>
                <a:cs typeface="Times New Roman" panose="02020603050405020304" pitchFamily="18" charset="0"/>
              </a:rPr>
              <a:t>）</a:t>
            </a:r>
            <a:endParaRPr lang="en-US" altLang="zh-CN" sz="2400" b="1" dirty="0">
              <a:latin typeface="Times New Roman" panose="02020603050405020304" pitchFamily="18" charset="0"/>
              <a:cs typeface="Times New Roman" panose="02020603050405020304" pitchFamily="18" charset="0"/>
            </a:endParaRPr>
          </a:p>
          <a:p>
            <a:r>
              <a:rPr lang="zh-CN" altLang="zh-CN" sz="2400" dirty="0">
                <a:latin typeface="Times New Roman" panose="02020603050405020304" pitchFamily="18" charset="0"/>
                <a:cs typeface="Times New Roman" panose="02020603050405020304" pitchFamily="18" charset="0"/>
              </a:rPr>
              <a:t>其中</a:t>
            </a:r>
            <a:r>
              <a:rPr lang="en-US" altLang="zh-CN" sz="2400" dirty="0">
                <a:latin typeface="Times New Roman" panose="02020603050405020304" pitchFamily="18" charset="0"/>
                <a:cs typeface="Times New Roman" panose="02020603050405020304" pitchFamily="18" charset="0"/>
              </a:rPr>
              <a:t>t</a:t>
            </a:r>
            <a:r>
              <a:rPr lang="zh-CN" altLang="zh-CN" sz="2400" dirty="0">
                <a:latin typeface="Times New Roman" panose="02020603050405020304" pitchFamily="18" charset="0"/>
                <a:cs typeface="Times New Roman" panose="02020603050405020304" pitchFamily="18" charset="0"/>
              </a:rPr>
              <a:t>是上升时间（以秒为单位）；</a:t>
            </a:r>
            <a:r>
              <a:rPr lang="en-US" altLang="zh-CN" sz="2400" dirty="0">
                <a:latin typeface="Times New Roman" panose="02020603050405020304" pitchFamily="18" charset="0"/>
                <a:cs typeface="Times New Roman" panose="02020603050405020304" pitchFamily="18" charset="0"/>
              </a:rPr>
              <a:t>n</a:t>
            </a:r>
            <a:r>
              <a:rPr lang="zh-CN" altLang="zh-CN" sz="2400" dirty="0">
                <a:latin typeface="Times New Roman" panose="02020603050405020304" pitchFamily="18" charset="0"/>
                <a:cs typeface="Times New Roman" panose="02020603050405020304" pitchFamily="18" charset="0"/>
              </a:rPr>
              <a:t>是从恢复的第二分钟开始的前</a:t>
            </a:r>
            <a:r>
              <a:rPr lang="en-US" altLang="zh-CN" sz="2400" dirty="0">
                <a:latin typeface="Times New Roman" panose="02020603050405020304" pitchFamily="18" charset="0"/>
                <a:cs typeface="Times New Roman" panose="02020603050405020304" pitchFamily="18" charset="0"/>
              </a:rPr>
              <a:t>30</a:t>
            </a:r>
            <a:r>
              <a:rPr lang="zh-CN" altLang="zh-CN" sz="2400" dirty="0">
                <a:latin typeface="Times New Roman" panose="02020603050405020304" pitchFamily="18" charset="0"/>
                <a:cs typeface="Times New Roman" panose="02020603050405020304" pitchFamily="18" charset="0"/>
              </a:rPr>
              <a:t>个 心跳数。</a:t>
            </a:r>
            <a:endParaRPr kumimoji="1"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3319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669E0F-88D4-8B4C-8A9B-77F6A2E691A9}"/>
              </a:ext>
            </a:extLst>
          </p:cNvPr>
          <p:cNvSpPr>
            <a:spLocks noGrp="1"/>
          </p:cNvSpPr>
          <p:nvPr>
            <p:ph type="title"/>
          </p:nvPr>
        </p:nvSpPr>
        <p:spPr>
          <a:xfrm>
            <a:off x="215152" y="212410"/>
            <a:ext cx="11761693" cy="1177119"/>
          </a:xfrm>
        </p:spPr>
        <p:txBody>
          <a:bodyPr>
            <a:noAutofit/>
          </a:bodyPr>
          <a:lstStyle/>
          <a:p>
            <a:r>
              <a:rPr lang="en-US" altLang="zh-CN" sz="2800" b="1" i="1" dirty="0">
                <a:latin typeface="Times New Roman" panose="02020603050405020304" pitchFamily="18" charset="0"/>
                <a:cs typeface="Times New Roman" panose="02020603050405020304" pitchFamily="18" charset="0"/>
              </a:rPr>
              <a:t>5</a:t>
            </a:r>
            <a:r>
              <a:rPr lang="zh-CN" altLang="en-US" sz="2800" b="1" i="1" dirty="0">
                <a:latin typeface="Times New Roman" panose="02020603050405020304" pitchFamily="18" charset="0"/>
                <a:cs typeface="Times New Roman" panose="02020603050405020304" pitchFamily="18" charset="0"/>
              </a:rPr>
              <a:t>、</a:t>
            </a:r>
            <a:r>
              <a:rPr lang="en" altLang="zh-CN" sz="2800" b="1" i="1" dirty="0">
                <a:latin typeface="Times New Roman" panose="02020603050405020304" pitchFamily="18" charset="0"/>
                <a:cs typeface="Times New Roman" panose="02020603050405020304" pitchFamily="18" charset="0"/>
              </a:rPr>
              <a:t>Assess physical abilities based on the indirect definitions of the PWC170 test and IPC
</a:t>
            </a:r>
            <a:r>
              <a:rPr lang="zh-CN" altLang="en-US" sz="2800" b="1" i="1" dirty="0">
                <a:latin typeface="Times New Roman" panose="02020603050405020304" pitchFamily="18" charset="0"/>
                <a:cs typeface="Times New Roman" panose="02020603050405020304" pitchFamily="18" charset="0"/>
              </a:rPr>
              <a:t>     </a:t>
            </a:r>
            <a:r>
              <a:rPr lang="zh-CN" altLang="zh-CN" sz="2800" b="1" i="1" dirty="0">
                <a:latin typeface="Times New Roman" panose="02020603050405020304" pitchFamily="18" charset="0"/>
                <a:cs typeface="Times New Roman" panose="02020603050405020304" pitchFamily="18" charset="0"/>
              </a:rPr>
              <a:t>根据</a:t>
            </a:r>
            <a:r>
              <a:rPr lang="en-US" altLang="zh-CN" sz="2800" b="1" i="1" dirty="0">
                <a:latin typeface="Times New Roman" panose="02020603050405020304" pitchFamily="18" charset="0"/>
                <a:cs typeface="Times New Roman" panose="02020603050405020304" pitchFamily="18" charset="0"/>
              </a:rPr>
              <a:t>PWC170</a:t>
            </a:r>
            <a:r>
              <a:rPr lang="zh-CN" altLang="zh-CN" sz="2800" b="1" i="1" dirty="0">
                <a:latin typeface="Times New Roman" panose="02020603050405020304" pitchFamily="18" charset="0"/>
                <a:cs typeface="Times New Roman" panose="02020603050405020304" pitchFamily="18" charset="0"/>
              </a:rPr>
              <a:t>测试和</a:t>
            </a:r>
            <a:r>
              <a:rPr lang="en-US" altLang="zh-CN" sz="2800" b="1" i="1" dirty="0">
                <a:latin typeface="Times New Roman" panose="02020603050405020304" pitchFamily="18" charset="0"/>
                <a:cs typeface="Times New Roman" panose="02020603050405020304" pitchFamily="18" charset="0"/>
              </a:rPr>
              <a:t>IPC</a:t>
            </a:r>
            <a:r>
              <a:rPr lang="zh-CN" altLang="zh-CN" sz="2800" b="1" i="1" dirty="0">
                <a:latin typeface="Times New Roman" panose="02020603050405020304" pitchFamily="18" charset="0"/>
                <a:cs typeface="Times New Roman" panose="02020603050405020304" pitchFamily="18" charset="0"/>
              </a:rPr>
              <a:t>的间接定义评估身体能力</a:t>
            </a:r>
            <a:endParaRPr kumimoji="1" lang="zh-CN" altLang="en-US" sz="2800"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BE0F9B7D-D93F-C84A-9D11-B2044024ABFF}"/>
              </a:ext>
            </a:extLst>
          </p:cNvPr>
          <p:cNvSpPr txBox="1"/>
          <p:nvPr/>
        </p:nvSpPr>
        <p:spPr>
          <a:xfrm>
            <a:off x="215153" y="1690688"/>
            <a:ext cx="11761693" cy="2308324"/>
          </a:xfrm>
          <a:prstGeom prst="rect">
            <a:avLst/>
          </a:prstGeom>
          <a:noFill/>
        </p:spPr>
        <p:txBody>
          <a:bodyPr wrap="square" rtlCol="0">
            <a:spAutoFit/>
          </a:bodyPr>
          <a:lstStyle/>
          <a:p>
            <a:r>
              <a:rPr lang="en-US" altLang="zh-CN" sz="2400" b="1" dirty="0">
                <a:latin typeface="Times New Roman" panose="02020603050405020304" pitchFamily="18" charset="0"/>
                <a:cs typeface="Times New Roman" panose="02020603050405020304" pitchFamily="18" charset="0"/>
              </a:rPr>
              <a:t>PWC170(Physical Working Capacity)</a:t>
            </a:r>
          </a:p>
          <a:p>
            <a:r>
              <a:rPr lang="en-US" altLang="zh-CN" sz="2400" b="1" dirty="0">
                <a:latin typeface="Times New Roman" panose="02020603050405020304" pitchFamily="18" charset="0"/>
                <a:cs typeface="Times New Roman" panose="02020603050405020304" pitchFamily="18" charset="0"/>
              </a:rPr>
              <a:t>The test measured the power of physical activity (in kg/min or W), and when working, the heart rate was set to 170 times per minute, the greater the strength, the better the level of cardiopulmonary function.
</a:t>
            </a:r>
            <a:r>
              <a:rPr lang="zh-CN" altLang="zh-CN" sz="2400" dirty="0">
                <a:latin typeface="Times New Roman" panose="02020603050405020304" pitchFamily="18" charset="0"/>
                <a:cs typeface="Times New Roman" panose="02020603050405020304" pitchFamily="18" charset="0"/>
              </a:rPr>
              <a:t>测试测定的是体力活动的功率</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以</a:t>
            </a:r>
            <a:r>
              <a:rPr lang="en-US" altLang="zh-CN" sz="2400" dirty="0">
                <a:latin typeface="Times New Roman" panose="02020603050405020304" pitchFamily="18" charset="0"/>
                <a:cs typeface="Times New Roman" panose="02020603050405020304" pitchFamily="18" charset="0"/>
              </a:rPr>
              <a:t>kg/min</a:t>
            </a:r>
            <a:r>
              <a:rPr lang="zh-CN" altLang="zh-CN" sz="2400" dirty="0">
                <a:latin typeface="Times New Roman" panose="02020603050405020304" pitchFamily="18" charset="0"/>
                <a:cs typeface="Times New Roman" panose="02020603050405020304" pitchFamily="18" charset="0"/>
              </a:rPr>
              <a:t>或</a:t>
            </a:r>
            <a:r>
              <a:rPr lang="en-US" altLang="zh-CN" sz="2400" dirty="0">
                <a:latin typeface="Times New Roman" panose="02020603050405020304" pitchFamily="18" charset="0"/>
                <a:cs typeface="Times New Roman" panose="02020603050405020304" pitchFamily="18" charset="0"/>
              </a:rPr>
              <a:t>W</a:t>
            </a:r>
            <a:r>
              <a:rPr lang="zh-CN" altLang="zh-CN" sz="2400" dirty="0">
                <a:latin typeface="Times New Roman" panose="02020603050405020304" pitchFamily="18" charset="0"/>
                <a:cs typeface="Times New Roman" panose="02020603050405020304" pitchFamily="18" charset="0"/>
              </a:rPr>
              <a:t>表示</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，工作起来后，心率设定为每分钟</a:t>
            </a:r>
            <a:r>
              <a:rPr lang="en-US" altLang="zh-CN" sz="2400" dirty="0">
                <a:latin typeface="Times New Roman" panose="02020603050405020304" pitchFamily="18" charset="0"/>
                <a:cs typeface="Times New Roman" panose="02020603050405020304" pitchFamily="18" charset="0"/>
              </a:rPr>
              <a:t>170</a:t>
            </a:r>
            <a:r>
              <a:rPr lang="zh-CN" altLang="zh-CN" sz="2400" dirty="0">
                <a:latin typeface="Times New Roman" panose="02020603050405020304" pitchFamily="18" charset="0"/>
                <a:cs typeface="Times New Roman" panose="02020603050405020304" pitchFamily="18" charset="0"/>
              </a:rPr>
              <a:t>次，力量越大，心肺功能水平越好。</a:t>
            </a:r>
          </a:p>
        </p:txBody>
      </p:sp>
      <p:sp>
        <p:nvSpPr>
          <p:cNvPr id="5" name="文本框 4">
            <a:extLst>
              <a:ext uri="{FF2B5EF4-FFF2-40B4-BE49-F238E27FC236}">
                <a16:creationId xmlns:a16="http://schemas.microsoft.com/office/drawing/2014/main" id="{394CC60D-FDE7-1A41-8709-AAB15815991D}"/>
              </a:ext>
            </a:extLst>
          </p:cNvPr>
          <p:cNvSpPr txBox="1"/>
          <p:nvPr/>
        </p:nvSpPr>
        <p:spPr>
          <a:xfrm>
            <a:off x="215152" y="4300171"/>
            <a:ext cx="11761693" cy="2308324"/>
          </a:xfrm>
          <a:prstGeom prst="rect">
            <a:avLst/>
          </a:prstGeom>
          <a:noFill/>
        </p:spPr>
        <p:txBody>
          <a:bodyPr wrap="square" rtlCol="0">
            <a:spAutoFit/>
          </a:bodyPr>
          <a:lstStyle/>
          <a:p>
            <a:r>
              <a:rPr lang="en" altLang="zh-CN" sz="2400" b="1" dirty="0">
                <a:latin typeface="Times New Roman" panose="02020603050405020304" pitchFamily="18" charset="0"/>
                <a:cs typeface="Times New Roman" panose="02020603050405020304" pitchFamily="18" charset="0"/>
              </a:rPr>
              <a:t>Formula: All power W s </a:t>
            </a:r>
            <a:r>
              <a:rPr lang="en" altLang="zh-CN" sz="2400" b="1" dirty="0" err="1">
                <a:latin typeface="Times New Roman" panose="02020603050405020304" pitchFamily="18" charset="0"/>
                <a:cs typeface="Times New Roman" panose="02020603050405020304" pitchFamily="18" charset="0"/>
              </a:rPr>
              <a:t>hmnk</a:t>
            </a:r>
            <a:r>
              <a:rPr lang="zh-CN" altLang="en-US"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计算公式：所有功率</a:t>
            </a:r>
            <a:r>
              <a:rPr lang="en-US" altLang="zh-CN" sz="2400" dirty="0">
                <a:latin typeface="Times New Roman" panose="02020603050405020304" pitchFamily="18" charset="0"/>
                <a:cs typeface="Times New Roman" panose="02020603050405020304" pitchFamily="18" charset="0"/>
              </a:rPr>
              <a:t> W = </a:t>
            </a:r>
            <a:r>
              <a:rPr lang="en-US" altLang="zh-CN" sz="2400" dirty="0" err="1">
                <a:latin typeface="Times New Roman" panose="02020603050405020304" pitchFamily="18" charset="0"/>
                <a:cs typeface="Times New Roman" panose="02020603050405020304" pitchFamily="18" charset="0"/>
              </a:rPr>
              <a:t>hmnk</a:t>
            </a:r>
            <a:r>
              <a:rPr lang="zh-CN" altLang="en-US" sz="2400" dirty="0">
                <a:latin typeface="Times New Roman" panose="02020603050405020304" pitchFamily="18" charset="0"/>
                <a:cs typeface="Times New Roman" panose="02020603050405020304" pitchFamily="18" charset="0"/>
              </a:rPr>
              <a:t>）</a:t>
            </a:r>
            <a:endParaRPr lang="zh-CN" altLang="zh-CN" sz="2400" dirty="0">
              <a:latin typeface="Times New Roman" panose="02020603050405020304" pitchFamily="18" charset="0"/>
              <a:cs typeface="Times New Roman" panose="02020603050405020304" pitchFamily="18" charset="0"/>
            </a:endParaRPr>
          </a:p>
          <a:p>
            <a:r>
              <a:rPr lang="en-US" altLang="zh-CN" sz="2400" b="1" dirty="0">
                <a:latin typeface="Times New Roman" panose="02020603050405020304" pitchFamily="18" charset="0"/>
                <a:cs typeface="Times New Roman" panose="02020603050405020304" pitchFamily="18" charset="0"/>
              </a:rPr>
              <a:t>PWC170 Calculation Formula: PWC170 s W (170-HR1)/(HR2 -HR1)</a:t>
            </a:r>
            <a:r>
              <a:rPr lang="en-US" altLang="zh-CN" sz="2400" dirty="0">
                <a:latin typeface="Times New Roman" panose="02020603050405020304" pitchFamily="18" charset="0"/>
                <a:cs typeface="Times New Roman" panose="02020603050405020304" pitchFamily="18" charset="0"/>
              </a:rPr>
              <a:t>
PWC170</a:t>
            </a:r>
            <a:r>
              <a:rPr lang="zh-CN" altLang="zh-CN" sz="2400" dirty="0">
                <a:latin typeface="Times New Roman" panose="02020603050405020304" pitchFamily="18" charset="0"/>
                <a:cs typeface="Times New Roman" panose="02020603050405020304" pitchFamily="18" charset="0"/>
              </a:rPr>
              <a:t>计算公式：</a:t>
            </a:r>
            <a:r>
              <a:rPr lang="en-US" altLang="zh-CN" sz="2400" dirty="0">
                <a:latin typeface="Times New Roman" panose="02020603050405020304" pitchFamily="18" charset="0"/>
                <a:cs typeface="Times New Roman" panose="02020603050405020304" pitchFamily="18" charset="0"/>
              </a:rPr>
              <a:t>PWC170 = W</a:t>
            </a:r>
            <a:r>
              <a:rPr lang="zh-CN" altLang="zh-CN" sz="2400"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170-HR1</a:t>
            </a:r>
            <a:r>
              <a:rPr lang="zh-CN" altLang="zh-CN" sz="2400"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a:t>
            </a:r>
            <a:r>
              <a:rPr lang="zh-CN" altLang="zh-CN" sz="2400"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HR2 -HR1</a:t>
            </a:r>
            <a:r>
              <a:rPr lang="zh-CN" altLang="zh-CN" sz="2400" dirty="0">
                <a:latin typeface="Times New Roman" panose="02020603050405020304" pitchFamily="18" charset="0"/>
                <a:cs typeface="Times New Roman" panose="02020603050405020304" pitchFamily="18" charset="0"/>
              </a:rPr>
              <a:t>）</a:t>
            </a:r>
          </a:p>
          <a:p>
            <a:r>
              <a:rPr lang="en" altLang="zh-CN" sz="2400" b="1" dirty="0">
                <a:latin typeface="Times New Roman" panose="02020603050405020304" pitchFamily="18" charset="0"/>
                <a:cs typeface="Times New Roman" panose="02020603050405020304" pitchFamily="18" charset="0"/>
              </a:rPr>
              <a:t>Using the data from the PWC170, the maximum oxygen consumption can be determined by the formula: IPC ml / min s 2.2PWC170 s 1070</a:t>
            </a:r>
            <a:r>
              <a:rPr lang="en" altLang="zh-CN" sz="2400" dirty="0">
                <a:latin typeface="Times New Roman" panose="02020603050405020304" pitchFamily="18" charset="0"/>
                <a:cs typeface="Times New Roman" panose="02020603050405020304" pitchFamily="18" charset="0"/>
              </a:rPr>
              <a:t>
</a:t>
            </a:r>
            <a:r>
              <a:rPr lang="zh-CN" altLang="zh-CN" sz="2400" dirty="0">
                <a:latin typeface="Times New Roman" panose="02020603050405020304" pitchFamily="18" charset="0"/>
                <a:cs typeface="Times New Roman" panose="02020603050405020304" pitchFamily="18" charset="0"/>
              </a:rPr>
              <a:t>使用</a:t>
            </a:r>
            <a:r>
              <a:rPr lang="en-US" altLang="zh-CN" sz="2400" dirty="0">
                <a:latin typeface="Times New Roman" panose="02020603050405020304" pitchFamily="18" charset="0"/>
                <a:cs typeface="Times New Roman" panose="02020603050405020304" pitchFamily="18" charset="0"/>
              </a:rPr>
              <a:t>PWC170</a:t>
            </a:r>
            <a:r>
              <a:rPr lang="zh-CN" altLang="zh-CN" sz="2400" dirty="0">
                <a:latin typeface="Times New Roman" panose="02020603050405020304" pitchFamily="18" charset="0"/>
                <a:cs typeface="Times New Roman" panose="02020603050405020304" pitchFamily="18" charset="0"/>
              </a:rPr>
              <a:t>的数据，可以确定最大耗氧量，公式为：</a:t>
            </a:r>
            <a:r>
              <a:rPr lang="en-US" altLang="zh-CN" sz="2400" dirty="0">
                <a:latin typeface="Times New Roman" panose="02020603050405020304" pitchFamily="18" charset="0"/>
                <a:cs typeface="Times New Roman" panose="02020603050405020304" pitchFamily="18" charset="0"/>
              </a:rPr>
              <a:t>IPC ml / min = 2.2PWC170 + 1070</a:t>
            </a:r>
            <a:endParaRPr lang="zh-CN" altLang="zh-C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60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669E0F-88D4-8B4C-8A9B-77F6A2E691A9}"/>
              </a:ext>
            </a:extLst>
          </p:cNvPr>
          <p:cNvSpPr>
            <a:spLocks noGrp="1"/>
          </p:cNvSpPr>
          <p:nvPr>
            <p:ph type="title"/>
          </p:nvPr>
        </p:nvSpPr>
        <p:spPr>
          <a:xfrm>
            <a:off x="874776" y="365125"/>
            <a:ext cx="8726424" cy="988187"/>
          </a:xfrm>
        </p:spPr>
        <p:txBody>
          <a:bodyPr>
            <a:normAutofit fontScale="90000"/>
          </a:bodyPr>
          <a:lstStyle/>
          <a:p>
            <a:r>
              <a:rPr lang="en-US" altLang="zh-CN" sz="3600" b="1" i="1" dirty="0">
                <a:latin typeface="Times New Roman" panose="02020603050405020304" pitchFamily="18" charset="0"/>
                <a:cs typeface="Times New Roman" panose="02020603050405020304" pitchFamily="18" charset="0"/>
              </a:rPr>
              <a:t>6</a:t>
            </a:r>
            <a:r>
              <a:rPr lang="zh-CN" altLang="en-US" sz="3600" b="1" i="1" dirty="0">
                <a:latin typeface="Times New Roman" panose="02020603050405020304" pitchFamily="18" charset="0"/>
                <a:cs typeface="Times New Roman" panose="02020603050405020304" pitchFamily="18" charset="0"/>
              </a:rPr>
              <a:t>、</a:t>
            </a:r>
            <a:r>
              <a:rPr lang="en" altLang="zh-CN" sz="3600" b="1" i="1" dirty="0">
                <a:latin typeface="Times New Roman" panose="02020603050405020304" pitchFamily="18" charset="0"/>
                <a:cs typeface="Times New Roman" panose="02020603050405020304" pitchFamily="18" charset="0"/>
              </a:rPr>
              <a:t>6 minutes to test your body‘s abilities</a:t>
            </a:r>
            <a:br>
              <a:rPr lang="en" altLang="zh-CN" sz="3600" b="1" i="1" dirty="0">
                <a:latin typeface="Times New Roman" panose="02020603050405020304" pitchFamily="18" charset="0"/>
                <a:cs typeface="Times New Roman" panose="02020603050405020304" pitchFamily="18" charset="0"/>
              </a:rPr>
            </a:br>
            <a:r>
              <a:rPr lang="zh-CN" altLang="en-US" sz="3600" b="1" i="1" dirty="0">
                <a:latin typeface="Times New Roman" panose="02020603050405020304" pitchFamily="18" charset="0"/>
                <a:cs typeface="Times New Roman" panose="02020603050405020304" pitchFamily="18" charset="0"/>
              </a:rPr>
              <a:t>     </a:t>
            </a:r>
            <a:r>
              <a:rPr lang="en-US" altLang="zh-CN" sz="3600" b="1" i="1" dirty="0">
                <a:latin typeface="Times New Roman" panose="02020603050405020304" pitchFamily="18" charset="0"/>
                <a:cs typeface="Times New Roman" panose="02020603050405020304" pitchFamily="18" charset="0"/>
              </a:rPr>
              <a:t>6</a:t>
            </a:r>
            <a:r>
              <a:rPr lang="zh-CN" altLang="zh-CN" sz="3600" b="1" i="1" dirty="0">
                <a:latin typeface="Times New Roman" panose="02020603050405020304" pitchFamily="18" charset="0"/>
                <a:cs typeface="Times New Roman" panose="02020603050405020304" pitchFamily="18" charset="0"/>
              </a:rPr>
              <a:t>分钟测试身体能力</a:t>
            </a:r>
            <a:endParaRPr kumimoji="1" lang="zh-CN" altLang="en-US" sz="3600"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C3AB9AC7-3B43-B841-9F87-9CB1AEF618C6}"/>
              </a:ext>
            </a:extLst>
          </p:cNvPr>
          <p:cNvSpPr txBox="1"/>
          <p:nvPr/>
        </p:nvSpPr>
        <p:spPr>
          <a:xfrm>
            <a:off x="0" y="1408176"/>
            <a:ext cx="12192000" cy="5201424"/>
          </a:xfrm>
          <a:prstGeom prst="rect">
            <a:avLst/>
          </a:prstGeom>
          <a:noFill/>
        </p:spPr>
        <p:txBody>
          <a:bodyPr wrap="square" rtlCol="0">
            <a:spAutoFit/>
          </a:bodyPr>
          <a:lstStyle/>
          <a:p>
            <a:r>
              <a:rPr lang="en" altLang="zh-CN" sz="2400" b="1" dirty="0">
                <a:latin typeface="Times New Roman" panose="02020603050405020304" pitchFamily="18" charset="0"/>
                <a:cs typeface="Times New Roman" panose="02020603050405020304" pitchFamily="18" charset="0"/>
              </a:rPr>
              <a:t>How to test:
1</a:t>
            </a:r>
            <a:r>
              <a:rPr lang="zh-CN" altLang="en-US" sz="2400" b="1" dirty="0">
                <a:latin typeface="Times New Roman" panose="02020603050405020304" pitchFamily="18" charset="0"/>
                <a:cs typeface="Times New Roman" panose="02020603050405020304" pitchFamily="18" charset="0"/>
              </a:rPr>
              <a:t>、</a:t>
            </a:r>
            <a:r>
              <a:rPr lang="en" altLang="zh-CN" sz="2400" b="1" dirty="0">
                <a:latin typeface="Times New Roman" panose="02020603050405020304" pitchFamily="18" charset="0"/>
                <a:cs typeface="Times New Roman" panose="02020603050405020304" pitchFamily="18" charset="0"/>
              </a:rPr>
              <a:t>calculate the subject‘s resting heart rate for 1 minute.
2</a:t>
            </a:r>
            <a:r>
              <a:rPr lang="zh-CN" altLang="en-US" sz="2400" b="1" dirty="0">
                <a:latin typeface="Times New Roman" panose="02020603050405020304" pitchFamily="18" charset="0"/>
                <a:cs typeface="Times New Roman" panose="02020603050405020304" pitchFamily="18" charset="0"/>
              </a:rPr>
              <a:t>、</a:t>
            </a:r>
            <a:r>
              <a:rPr lang="en" altLang="zh-CN" sz="2400" b="1" dirty="0">
                <a:latin typeface="Times New Roman" panose="02020603050405020304" pitchFamily="18" charset="0"/>
                <a:cs typeface="Times New Roman" panose="02020603050405020304" pitchFamily="18" charset="0"/>
              </a:rPr>
              <a:t>when the subjects get up, calculate the vertical position of the second minute heart rate.
3</a:t>
            </a:r>
            <a:r>
              <a:rPr lang="zh-CN" altLang="en-US" sz="2400" b="1" dirty="0">
                <a:latin typeface="Times New Roman" panose="02020603050405020304" pitchFamily="18" charset="0"/>
                <a:cs typeface="Times New Roman" panose="02020603050405020304" pitchFamily="18" charset="0"/>
              </a:rPr>
              <a:t>、</a:t>
            </a:r>
            <a:r>
              <a:rPr lang="en" altLang="zh-CN" sz="2400" b="1" dirty="0">
                <a:latin typeface="Times New Roman" panose="02020603050405020304" pitchFamily="18" charset="0"/>
                <a:cs typeface="Times New Roman" panose="02020603050405020304" pitchFamily="18" charset="0"/>
              </a:rPr>
              <a:t>The difference between standing and lying down has been multiplied by 10.
4</a:t>
            </a:r>
            <a:r>
              <a:rPr lang="zh-CN" altLang="en-US" sz="2400" b="1" dirty="0">
                <a:latin typeface="Times New Roman" panose="02020603050405020304" pitchFamily="18" charset="0"/>
                <a:cs typeface="Times New Roman" panose="02020603050405020304" pitchFamily="18" charset="0"/>
              </a:rPr>
              <a:t>、</a:t>
            </a:r>
            <a:r>
              <a:rPr lang="en" altLang="zh-CN" sz="2400" b="1" dirty="0">
                <a:latin typeface="Times New Roman" panose="02020603050405020304" pitchFamily="18" charset="0"/>
                <a:cs typeface="Times New Roman" panose="02020603050405020304" pitchFamily="18" charset="0"/>
              </a:rPr>
              <a:t>the subjects in 40 s to do 20 squats (squat when the arm vigorously forward, stand up and put down). The heart rate is calculated in the first minute of recovery.
5</a:t>
            </a:r>
            <a:r>
              <a:rPr lang="zh-CN" altLang="en-US" sz="2400" b="1" dirty="0">
                <a:latin typeface="Times New Roman" panose="02020603050405020304" pitchFamily="18" charset="0"/>
                <a:cs typeface="Times New Roman" panose="02020603050405020304" pitchFamily="18" charset="0"/>
              </a:rPr>
              <a:t>、</a:t>
            </a:r>
            <a:r>
              <a:rPr lang="en" altLang="zh-CN" sz="2400" b="1" dirty="0">
                <a:latin typeface="Times New Roman" panose="02020603050405020304" pitchFamily="18" charset="0"/>
                <a:cs typeface="Times New Roman" panose="02020603050405020304" pitchFamily="18" charset="0"/>
              </a:rPr>
              <a:t>restore the second minute to calculate the heart rate.
6</a:t>
            </a:r>
            <a:r>
              <a:rPr lang="zh-CN" altLang="en-US" sz="2400" b="1" dirty="0">
                <a:latin typeface="Times New Roman" panose="02020603050405020304" pitchFamily="18" charset="0"/>
                <a:cs typeface="Times New Roman" panose="02020603050405020304" pitchFamily="18" charset="0"/>
              </a:rPr>
              <a:t>、</a:t>
            </a:r>
            <a:r>
              <a:rPr lang="en" altLang="zh-CN" sz="2400" b="1" dirty="0">
                <a:latin typeface="Times New Roman" panose="02020603050405020304" pitchFamily="18" charset="0"/>
                <a:cs typeface="Times New Roman" panose="02020603050405020304" pitchFamily="18" charset="0"/>
              </a:rPr>
              <a:t>restore the third minute to calculate the heart rate.
</a:t>
            </a:r>
            <a:r>
              <a:rPr lang="zh-CN" altLang="zh-CN" sz="2000" dirty="0"/>
              <a:t>测试方法：</a:t>
            </a:r>
          </a:p>
          <a:p>
            <a:pPr lvl="0"/>
            <a:r>
              <a:rPr lang="en-US" altLang="zh-CN" sz="2000" dirty="0"/>
              <a:t>1</a:t>
            </a:r>
            <a:r>
              <a:rPr lang="zh-CN" altLang="en-US" sz="2000" dirty="0"/>
              <a:t>、</a:t>
            </a:r>
            <a:r>
              <a:rPr lang="zh-CN" altLang="zh-CN" sz="2000" dirty="0"/>
              <a:t>计算被试者仰卧位静止心率</a:t>
            </a:r>
            <a:r>
              <a:rPr lang="en-US" altLang="zh-CN" sz="2000" dirty="0"/>
              <a:t>1</a:t>
            </a:r>
            <a:r>
              <a:rPr lang="zh-CN" altLang="zh-CN" sz="2000" dirty="0"/>
              <a:t>分钟。</a:t>
            </a:r>
          </a:p>
          <a:p>
            <a:pPr lvl="0"/>
            <a:r>
              <a:rPr lang="en-US" altLang="zh-CN" sz="2000" dirty="0"/>
              <a:t>2</a:t>
            </a:r>
            <a:r>
              <a:rPr lang="zh-CN" altLang="en-US" sz="2000" dirty="0"/>
              <a:t>、</a:t>
            </a:r>
            <a:r>
              <a:rPr lang="zh-CN" altLang="zh-CN" sz="2000" dirty="0"/>
              <a:t>被试者起来时，计算垂直位置的第二分钟心率。</a:t>
            </a:r>
          </a:p>
          <a:p>
            <a:pPr lvl="0"/>
            <a:r>
              <a:rPr lang="en-US" altLang="zh-CN" sz="2000" dirty="0"/>
              <a:t>3</a:t>
            </a:r>
            <a:r>
              <a:rPr lang="zh-CN" altLang="en-US" sz="2000" dirty="0"/>
              <a:t>、</a:t>
            </a:r>
            <a:r>
              <a:rPr lang="zh-CN" altLang="zh-CN" sz="2000" dirty="0"/>
              <a:t>站立和躺卧心率之差乘以</a:t>
            </a:r>
            <a:r>
              <a:rPr lang="en-US" altLang="zh-CN" sz="2000" dirty="0"/>
              <a:t>10</a:t>
            </a:r>
            <a:r>
              <a:rPr lang="zh-CN" altLang="zh-CN" sz="2000" dirty="0"/>
              <a:t>。</a:t>
            </a:r>
          </a:p>
          <a:p>
            <a:pPr lvl="0"/>
            <a:r>
              <a:rPr lang="en-US" altLang="zh-CN" sz="2000" dirty="0"/>
              <a:t>4</a:t>
            </a:r>
            <a:r>
              <a:rPr lang="zh-CN" altLang="en-US" sz="2000" dirty="0"/>
              <a:t>、</a:t>
            </a:r>
            <a:r>
              <a:rPr lang="zh-CN" altLang="zh-CN" sz="2000" dirty="0"/>
              <a:t>受试者在</a:t>
            </a:r>
            <a:r>
              <a:rPr lang="en-US" altLang="zh-CN" sz="2000" dirty="0"/>
              <a:t>40 s</a:t>
            </a:r>
            <a:r>
              <a:rPr lang="zh-CN" altLang="zh-CN" sz="2000" dirty="0"/>
              <a:t>内做</a:t>
            </a:r>
            <a:r>
              <a:rPr lang="en-US" altLang="zh-CN" sz="2000" dirty="0"/>
              <a:t>20</a:t>
            </a:r>
            <a:r>
              <a:rPr lang="zh-CN" altLang="zh-CN" sz="2000" dirty="0"/>
              <a:t>个深蹲（下蹲时手臂大力向前伸，站起时放下）。恢复的第一分钟的心率进行计算。</a:t>
            </a:r>
          </a:p>
          <a:p>
            <a:pPr lvl="0"/>
            <a:r>
              <a:rPr lang="en-US" altLang="zh-CN" sz="2000" dirty="0"/>
              <a:t>5</a:t>
            </a:r>
            <a:r>
              <a:rPr lang="zh-CN" altLang="en-US" sz="2000" dirty="0"/>
              <a:t>、</a:t>
            </a:r>
            <a:r>
              <a:rPr lang="zh-CN" altLang="zh-CN" sz="2000" dirty="0"/>
              <a:t>恢复第二分钟计算心率。</a:t>
            </a:r>
          </a:p>
          <a:p>
            <a:pPr lvl="0"/>
            <a:r>
              <a:rPr lang="en-US" altLang="zh-CN" sz="2000" dirty="0"/>
              <a:t>6</a:t>
            </a:r>
            <a:r>
              <a:rPr lang="zh-CN" altLang="en-US" sz="2000" dirty="0"/>
              <a:t>、</a:t>
            </a:r>
            <a:r>
              <a:rPr lang="zh-CN" altLang="zh-CN" sz="2000" dirty="0"/>
              <a:t>恢复第三分钟计算心率。</a:t>
            </a:r>
          </a:p>
        </p:txBody>
      </p:sp>
    </p:spTree>
    <p:extLst>
      <p:ext uri="{BB962C8B-B14F-4D97-AF65-F5344CB8AC3E}">
        <p14:creationId xmlns:p14="http://schemas.microsoft.com/office/powerpoint/2010/main" val="419991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B647A2-6D90-AC4F-A18C-7CD4DFA222ED}"/>
              </a:ext>
            </a:extLst>
          </p:cNvPr>
          <p:cNvSpPr>
            <a:spLocks noGrp="1"/>
          </p:cNvSpPr>
          <p:nvPr>
            <p:ph type="title"/>
          </p:nvPr>
        </p:nvSpPr>
        <p:spPr>
          <a:xfrm>
            <a:off x="838200" y="365126"/>
            <a:ext cx="7167113" cy="963342"/>
          </a:xfrm>
        </p:spPr>
        <p:txBody>
          <a:bodyPr>
            <a:normAutofit fontScale="90000"/>
          </a:bodyPr>
          <a:lstStyle/>
          <a:p>
            <a:r>
              <a:rPr lang="en-US" altLang="zh-CN" sz="3600" b="1" i="1" dirty="0">
                <a:latin typeface="Times New Roman" panose="02020603050405020304" pitchFamily="18" charset="0"/>
                <a:cs typeface="Times New Roman" panose="02020603050405020304" pitchFamily="18" charset="0"/>
              </a:rPr>
              <a:t>7</a:t>
            </a:r>
            <a:r>
              <a:rPr lang="zh-CN" altLang="en-US" sz="3600" b="1" i="1" dirty="0">
                <a:latin typeface="Times New Roman" panose="02020603050405020304" pitchFamily="18" charset="0"/>
                <a:cs typeface="Times New Roman" panose="02020603050405020304" pitchFamily="18" charset="0"/>
              </a:rPr>
              <a:t>、</a:t>
            </a:r>
            <a:r>
              <a:rPr lang="en" altLang="zh-CN" sz="3600" b="1" i="1" dirty="0">
                <a:latin typeface="Times New Roman" panose="02020603050405020304" pitchFamily="18" charset="0"/>
                <a:cs typeface="Times New Roman" panose="02020603050405020304" pitchFamily="18" charset="0"/>
              </a:rPr>
              <a:t>Determination of adaptability</a:t>
            </a:r>
            <a:br>
              <a:rPr lang="en" altLang="zh-CN" sz="3600" b="1" i="1" dirty="0">
                <a:latin typeface="Times New Roman" panose="02020603050405020304" pitchFamily="18" charset="0"/>
                <a:cs typeface="Times New Roman" panose="02020603050405020304" pitchFamily="18" charset="0"/>
              </a:rPr>
            </a:br>
            <a:r>
              <a:rPr lang="zh-CN" altLang="en-US" sz="3600" b="1" i="1" dirty="0">
                <a:latin typeface="Times New Roman" panose="02020603050405020304" pitchFamily="18" charset="0"/>
                <a:cs typeface="Times New Roman" panose="02020603050405020304" pitchFamily="18" charset="0"/>
              </a:rPr>
              <a:t>     </a:t>
            </a:r>
            <a:r>
              <a:rPr lang="zh-CN" altLang="zh-CN" sz="3600" b="1" i="1" dirty="0">
                <a:latin typeface="Times New Roman" panose="02020603050405020304" pitchFamily="18" charset="0"/>
                <a:cs typeface="Times New Roman" panose="02020603050405020304" pitchFamily="18" charset="0"/>
              </a:rPr>
              <a:t>适应能力的确定</a:t>
            </a:r>
            <a:endParaRPr kumimoji="1" lang="zh-CN" altLang="en-US" sz="3600"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6B30116F-5384-8842-806C-066A43DDCD9B}"/>
              </a:ext>
            </a:extLst>
          </p:cNvPr>
          <p:cNvSpPr txBox="1"/>
          <p:nvPr/>
        </p:nvSpPr>
        <p:spPr>
          <a:xfrm>
            <a:off x="0" y="1533465"/>
            <a:ext cx="5952565" cy="5324535"/>
          </a:xfrm>
          <a:prstGeom prst="rect">
            <a:avLst/>
          </a:prstGeom>
          <a:noFill/>
        </p:spPr>
        <p:txBody>
          <a:bodyPr wrap="square" rtlCol="0">
            <a:spAutoFit/>
          </a:bodyPr>
          <a:lstStyle/>
          <a:p>
            <a:r>
              <a:rPr lang="zh-CN" altLang="en-US" sz="2000" b="1" dirty="0">
                <a:latin typeface="Times New Roman" panose="02020603050405020304" pitchFamily="18" charset="0"/>
                <a:cs typeface="Times New Roman" panose="02020603050405020304" pitchFamily="18" charset="0"/>
              </a:rPr>
              <a:t>      </a:t>
            </a:r>
            <a:r>
              <a:rPr lang="en" altLang="zh-CN" sz="2000" b="1" dirty="0">
                <a:latin typeface="Times New Roman" panose="02020603050405020304" pitchFamily="18" charset="0"/>
                <a:cs typeface="Times New Roman" panose="02020603050405020304" pitchFamily="18" charset="0"/>
              </a:rPr>
              <a:t>To assess the potential for adaptation, blood pressure and heart rate levels are measured. The value of the indicator is determined by the formula below.
</a:t>
            </a:r>
            <a:r>
              <a:rPr lang="zh-CN" altLang="en-US" sz="2000" b="1" dirty="0">
                <a:latin typeface="Times New Roman" panose="02020603050405020304" pitchFamily="18" charset="0"/>
                <a:cs typeface="Times New Roman" panose="02020603050405020304" pitchFamily="18" charset="0"/>
              </a:rPr>
              <a:t>      </a:t>
            </a:r>
            <a:r>
              <a:rPr lang="en" altLang="zh-CN" sz="2000" b="1" dirty="0">
                <a:latin typeface="Times New Roman" panose="02020603050405020304" pitchFamily="18" charset="0"/>
                <a:cs typeface="Times New Roman" panose="02020603050405020304" pitchFamily="18" charset="0"/>
              </a:rPr>
              <a:t>AP = 0.011HRC + 0.014SBP+ 0.008DBP + 0.014B + 0.009m - 0.009h - 0.27</a:t>
            </a:r>
            <a:r>
              <a:rPr lang="en" altLang="zh-CN" sz="2000" dirty="0">
                <a:latin typeface="Times New Roman" panose="02020603050405020304" pitchFamily="18" charset="0"/>
                <a:cs typeface="Times New Roman" panose="02020603050405020304" pitchFamily="18" charset="0"/>
              </a:rPr>
              <a:t>
</a:t>
            </a:r>
            <a:r>
              <a:rPr lang="zh-CN" altLang="en-US" sz="2000" dirty="0">
                <a:latin typeface="Times New Roman" panose="02020603050405020304" pitchFamily="18" charset="0"/>
                <a:cs typeface="Times New Roman" panose="02020603050405020304" pitchFamily="18" charset="0"/>
              </a:rPr>
              <a:t>      </a:t>
            </a:r>
            <a:r>
              <a:rPr lang="zh-CN" altLang="zh-CN" sz="2000" dirty="0">
                <a:latin typeface="Times New Roman" panose="02020603050405020304" pitchFamily="18" charset="0"/>
                <a:cs typeface="Times New Roman" panose="02020603050405020304" pitchFamily="18" charset="0"/>
              </a:rPr>
              <a:t>为了评估适应潜力，测量血压和心率水平。通过下面的公式，确定指示符的数值。</a:t>
            </a:r>
          </a:p>
          <a:p>
            <a:r>
              <a:rPr lang="zh-CN" altLang="en-US" sz="2000"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AP = 0.011HRC + 0.014SBP+ 0.008DBP + 0.014B + 0.009m - 0.009h - 0.27</a:t>
            </a:r>
            <a:endParaRPr lang="zh-CN" altLang="zh-CN" sz="2000" dirty="0">
              <a:latin typeface="Times New Roman" panose="02020603050405020304" pitchFamily="18" charset="0"/>
              <a:cs typeface="Times New Roman" panose="02020603050405020304" pitchFamily="18" charset="0"/>
            </a:endParaRPr>
          </a:p>
          <a:p>
            <a:r>
              <a:rPr lang="en" altLang="zh-CN" sz="2000" b="1" dirty="0">
                <a:latin typeface="Times New Roman" panose="02020603050405020304" pitchFamily="18" charset="0"/>
                <a:cs typeface="Times New Roman" panose="02020603050405020304" pitchFamily="18" charset="0"/>
              </a:rPr>
              <a:t>Among them, HR is heart rate, units are min; SBP and DBP are systolic and </a:t>
            </a:r>
            <a:r>
              <a:rPr lang="en" altLang="zh-CN" sz="2000" b="1" dirty="0" err="1">
                <a:latin typeface="Times New Roman" panose="02020603050405020304" pitchFamily="18" charset="0"/>
                <a:cs typeface="Times New Roman" panose="02020603050405020304" pitchFamily="18" charset="0"/>
              </a:rPr>
              <a:t>lysus</a:t>
            </a:r>
            <a:r>
              <a:rPr lang="en" altLang="zh-CN" sz="2000" b="1" dirty="0">
                <a:latin typeface="Times New Roman" panose="02020603050405020304" pitchFamily="18" charset="0"/>
                <a:cs typeface="Times New Roman" panose="02020603050405020304" pitchFamily="18" charset="0"/>
              </a:rPr>
              <a:t>, respectively; B is age, years old; m is weight, units are kg; h is height, units are cm.</a:t>
            </a:r>
          </a:p>
          <a:p>
            <a:r>
              <a:rPr lang="zh-CN" altLang="zh-CN" sz="2000" dirty="0">
                <a:latin typeface="Times New Roman" panose="02020603050405020304" pitchFamily="18" charset="0"/>
                <a:cs typeface="Times New Roman" panose="02020603050405020304" pitchFamily="18" charset="0"/>
              </a:rPr>
              <a:t>其中</a:t>
            </a:r>
            <a:r>
              <a:rPr lang="en-US" altLang="zh-CN" sz="2000" dirty="0">
                <a:latin typeface="Times New Roman" panose="02020603050405020304" pitchFamily="18" charset="0"/>
                <a:cs typeface="Times New Roman" panose="02020603050405020304" pitchFamily="18" charset="0"/>
              </a:rPr>
              <a:t>HR</a:t>
            </a:r>
            <a:r>
              <a:rPr lang="zh-CN" altLang="zh-CN" sz="2000" dirty="0">
                <a:latin typeface="Times New Roman" panose="02020603050405020304" pitchFamily="18" charset="0"/>
                <a:cs typeface="Times New Roman" panose="02020603050405020304" pitchFamily="18" charset="0"/>
              </a:rPr>
              <a:t>为心率，单位为</a:t>
            </a:r>
            <a:r>
              <a:rPr lang="en-US" altLang="zh-CN" sz="2000" dirty="0">
                <a:latin typeface="Times New Roman" panose="02020603050405020304" pitchFamily="18" charset="0"/>
                <a:cs typeface="Times New Roman" panose="02020603050405020304" pitchFamily="18" charset="0"/>
              </a:rPr>
              <a:t>min</a:t>
            </a:r>
            <a:r>
              <a:rPr lang="zh-CN" altLang="zh-CN"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SBP</a:t>
            </a:r>
            <a:r>
              <a:rPr lang="zh-CN" altLang="zh-CN" sz="2000" dirty="0">
                <a:latin typeface="Times New Roman" panose="02020603050405020304" pitchFamily="18" charset="0"/>
                <a:cs typeface="Times New Roman" panose="02020603050405020304" pitchFamily="18" charset="0"/>
              </a:rPr>
              <a:t>和</a:t>
            </a:r>
            <a:r>
              <a:rPr lang="en-US" altLang="zh-CN" sz="2000" dirty="0">
                <a:latin typeface="Times New Roman" panose="02020603050405020304" pitchFamily="18" charset="0"/>
                <a:cs typeface="Times New Roman" panose="02020603050405020304" pitchFamily="18" charset="0"/>
              </a:rPr>
              <a:t>DBP</a:t>
            </a:r>
            <a:r>
              <a:rPr lang="zh-CN" altLang="zh-CN" sz="2000" dirty="0">
                <a:latin typeface="Times New Roman" panose="02020603050405020304" pitchFamily="18" charset="0"/>
                <a:cs typeface="Times New Roman" panose="02020603050405020304" pitchFamily="18" charset="0"/>
              </a:rPr>
              <a:t>分别为收缩压和舒张压；</a:t>
            </a:r>
            <a:r>
              <a:rPr lang="en-US" altLang="zh-CN" sz="2000" dirty="0">
                <a:latin typeface="Times New Roman" panose="02020603050405020304" pitchFamily="18" charset="0"/>
                <a:cs typeface="Times New Roman" panose="02020603050405020304" pitchFamily="18" charset="0"/>
              </a:rPr>
              <a:t>B</a:t>
            </a:r>
            <a:r>
              <a:rPr lang="zh-CN" altLang="zh-CN" sz="2000" dirty="0">
                <a:latin typeface="Times New Roman" panose="02020603050405020304" pitchFamily="18" charset="0"/>
                <a:cs typeface="Times New Roman" panose="02020603050405020304" pitchFamily="18" charset="0"/>
              </a:rPr>
              <a:t>为年龄，单位为岁；</a:t>
            </a:r>
            <a:r>
              <a:rPr lang="en-US" altLang="zh-CN" sz="2000" dirty="0">
                <a:latin typeface="Times New Roman" panose="02020603050405020304" pitchFamily="18" charset="0"/>
                <a:cs typeface="Times New Roman" panose="02020603050405020304" pitchFamily="18" charset="0"/>
              </a:rPr>
              <a:t>m</a:t>
            </a:r>
            <a:r>
              <a:rPr lang="zh-CN" altLang="zh-CN" sz="2000" dirty="0">
                <a:latin typeface="Times New Roman" panose="02020603050405020304" pitchFamily="18" charset="0"/>
                <a:cs typeface="Times New Roman" panose="02020603050405020304" pitchFamily="18" charset="0"/>
              </a:rPr>
              <a:t>为体重，单位为</a:t>
            </a:r>
            <a:r>
              <a:rPr lang="en-US" altLang="zh-CN" sz="2000" dirty="0">
                <a:latin typeface="Times New Roman" panose="02020603050405020304" pitchFamily="18" charset="0"/>
                <a:cs typeface="Times New Roman" panose="02020603050405020304" pitchFamily="18" charset="0"/>
              </a:rPr>
              <a:t>kg</a:t>
            </a:r>
            <a:r>
              <a:rPr lang="zh-CN" altLang="zh-CN"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h</a:t>
            </a:r>
            <a:r>
              <a:rPr lang="zh-CN" altLang="zh-CN" sz="2000" dirty="0">
                <a:latin typeface="Times New Roman" panose="02020603050405020304" pitchFamily="18" charset="0"/>
                <a:cs typeface="Times New Roman" panose="02020603050405020304" pitchFamily="18" charset="0"/>
              </a:rPr>
              <a:t>为身高，单位为</a:t>
            </a:r>
            <a:r>
              <a:rPr lang="en-US" altLang="zh-CN" sz="2000" dirty="0">
                <a:latin typeface="Times New Roman" panose="02020603050405020304" pitchFamily="18" charset="0"/>
                <a:cs typeface="Times New Roman" panose="02020603050405020304" pitchFamily="18" charset="0"/>
              </a:rPr>
              <a:t>cm</a:t>
            </a:r>
            <a:r>
              <a:rPr lang="zh-CN" altLang="zh-CN" sz="2000" dirty="0">
                <a:latin typeface="Times New Roman" panose="02020603050405020304" pitchFamily="18" charset="0"/>
                <a:cs typeface="Times New Roman" panose="02020603050405020304" pitchFamily="18" charset="0"/>
              </a:rPr>
              <a:t>。</a:t>
            </a:r>
          </a:p>
        </p:txBody>
      </p:sp>
      <p:pic>
        <p:nvPicPr>
          <p:cNvPr id="5" name="图片 4">
            <a:extLst>
              <a:ext uri="{FF2B5EF4-FFF2-40B4-BE49-F238E27FC236}">
                <a16:creationId xmlns:a16="http://schemas.microsoft.com/office/drawing/2014/main" id="{FA6ACA26-70ED-5A4E-AE34-9A8A56606B26}"/>
              </a:ext>
            </a:extLst>
          </p:cNvPr>
          <p:cNvPicPr/>
          <p:nvPr/>
        </p:nvPicPr>
        <p:blipFill>
          <a:blip r:embed="rId2"/>
          <a:stretch>
            <a:fillRect/>
          </a:stretch>
        </p:blipFill>
        <p:spPr>
          <a:xfrm>
            <a:off x="6239435" y="2648861"/>
            <a:ext cx="5952565" cy="2666378"/>
          </a:xfrm>
          <a:prstGeom prst="rect">
            <a:avLst/>
          </a:prstGeom>
          <a:noFill/>
          <a:ln>
            <a:noFill/>
          </a:ln>
        </p:spPr>
      </p:pic>
    </p:spTree>
    <p:extLst>
      <p:ext uri="{BB962C8B-B14F-4D97-AF65-F5344CB8AC3E}">
        <p14:creationId xmlns:p14="http://schemas.microsoft.com/office/powerpoint/2010/main" val="232845939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C769E4-46D7-47D0-844E-A92B41025F6F}"/>
</file>

<file path=customXml/itemProps2.xml><?xml version="1.0" encoding="utf-8"?>
<ds:datastoreItem xmlns:ds="http://schemas.openxmlformats.org/officeDocument/2006/customXml" ds:itemID="{FCEB4C94-69E0-41CB-AF7D-30CC3E3DEBB5}"/>
</file>

<file path=customXml/itemProps3.xml><?xml version="1.0" encoding="utf-8"?>
<ds:datastoreItem xmlns:ds="http://schemas.openxmlformats.org/officeDocument/2006/customXml" ds:itemID="{ED4202B6-B8A3-4BCF-B863-2BE5FD120D47}"/>
</file>

<file path=docProps/app.xml><?xml version="1.0" encoding="utf-8"?>
<Properties xmlns="http://schemas.openxmlformats.org/officeDocument/2006/extended-properties" xmlns:vt="http://schemas.openxmlformats.org/officeDocument/2006/docPropsVTypes">
  <TotalTime>94</TotalTime>
  <Words>2506</Words>
  <Application>Microsoft Macintosh PowerPoint</Application>
  <PresentationFormat>宽屏</PresentationFormat>
  <Paragraphs>64</Paragraphs>
  <Slides>11</Slides>
  <Notes>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等线</vt:lpstr>
      <vt:lpstr>等线 Light</vt:lpstr>
      <vt:lpstr>Arial</vt:lpstr>
      <vt:lpstr>Times New Roman</vt:lpstr>
      <vt:lpstr>Office 主题​​</vt:lpstr>
      <vt:lpstr> Methods for assessing physical performance,  functional capabilities and human health  评估身体表现、功能能力和人体健康的方法</vt:lpstr>
      <vt:lpstr>1、Assess aerobic capacity 
     评估有氧能力 </vt:lpstr>
      <vt:lpstr>      During the test, the subject‘s gender, age, physical health must be taken into account and monitored on an ongoing basis. The figure below is a comparison of the values measured using indirect methods.
      在测试的过程中，必须考虑被试者的性别，年龄，身体健康状况并持续监控。下图是使用间接方法测量的数值对比图。</vt:lpstr>
      <vt:lpstr>2、Assess anaerobic capacity 
     评估无氧能力 </vt:lpstr>
      <vt:lpstr>3、Assess physical abilities
     评估身体能力</vt:lpstr>
      <vt:lpstr>4、Harvard Ladder Test
     哈佛阶梯测试</vt:lpstr>
      <vt:lpstr>5、Assess physical abilities based on the indirect definitions of the PWC170 test and IPC
     根据PWC170测试和IPC的间接定义评估身体能力</vt:lpstr>
      <vt:lpstr>6、6 minutes to test your body‘s abilities      6分钟测试身体能力</vt:lpstr>
      <vt:lpstr>7、Determination of adaptability      适应能力的确定</vt:lpstr>
      <vt:lpstr>8、Comprehensive assessment       综合评估 </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for assessing physical performance, functional capabilities and human health  评估身体表现、功能能力和人体健康的方法</dc:title>
  <dc:creator>13330</dc:creator>
  <cp:lastModifiedBy>13330</cp:lastModifiedBy>
  <cp:revision>13</cp:revision>
  <dcterms:created xsi:type="dcterms:W3CDTF">2021-03-29T14:22:38Z</dcterms:created>
  <dcterms:modified xsi:type="dcterms:W3CDTF">2021-03-30T17:12:41Z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